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notesSlides/notesSlide1.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notesSlides/notesSlide2.xml" ContentType="application/vnd.openxmlformats-officedocument.presentationml.notesSlide+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notesSlides/notesSlide3.xml" ContentType="application/vnd.openxmlformats-officedocument.presentationml.notesSlide+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notesSlides/notesSlide4.xml" ContentType="application/vnd.openxmlformats-officedocument.presentationml.notesSlide+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notesSlides/notesSlide5.xml" ContentType="application/vnd.openxmlformats-officedocument.presentationml.notesSlide+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notesSlides/notesSlide6.xml" ContentType="application/vnd.openxmlformats-officedocument.presentationml.notesSlide+xml"/>
  <Override PartName="/ppt/tags/tag137.xml" ContentType="application/vnd.openxmlformats-officedocument.presentationml.tags+xml"/>
  <Override PartName="/ppt/tags/tag138.xml" ContentType="application/vnd.openxmlformats-officedocument.presentationml.tags+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33"/>
  </p:notesMasterIdLst>
  <p:sldIdLst>
    <p:sldId id="256" r:id="rId5"/>
    <p:sldId id="257" r:id="rId6"/>
    <p:sldId id="294" r:id="rId7"/>
    <p:sldId id="273" r:id="rId8"/>
    <p:sldId id="290" r:id="rId9"/>
    <p:sldId id="274" r:id="rId10"/>
    <p:sldId id="275" r:id="rId11"/>
    <p:sldId id="276" r:id="rId12"/>
    <p:sldId id="277" r:id="rId13"/>
    <p:sldId id="279" r:id="rId14"/>
    <p:sldId id="293" r:id="rId15"/>
    <p:sldId id="272" r:id="rId16"/>
    <p:sldId id="281" r:id="rId17"/>
    <p:sldId id="266" r:id="rId18"/>
    <p:sldId id="292" r:id="rId19"/>
    <p:sldId id="282" r:id="rId20"/>
    <p:sldId id="283" r:id="rId21"/>
    <p:sldId id="284" r:id="rId22"/>
    <p:sldId id="285" r:id="rId23"/>
    <p:sldId id="288" r:id="rId24"/>
    <p:sldId id="299" r:id="rId25"/>
    <p:sldId id="302" r:id="rId26"/>
    <p:sldId id="301" r:id="rId27"/>
    <p:sldId id="300" r:id="rId28"/>
    <p:sldId id="303" r:id="rId29"/>
    <p:sldId id="304" r:id="rId30"/>
    <p:sldId id="305" r:id="rId31"/>
    <p:sldId id="271" r:id="rId32"/>
  </p:sldIdLst>
  <p:sldSz cx="12192000" cy="6858000"/>
  <p:notesSz cx="6858000" cy="9144000"/>
  <p:defaultTextStyle>
    <a:defPPr rtl="0">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D937206-71DC-F602-8B4A-A4F525BCD085}" name="FOURNIER Catherine" initials="FC" userId="5ab476700106d4f3" providerId="Windows Liv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Talya Underwood" initials="TU" lastIdx="5" clrIdx="0">
    <p:extLst>
      <p:ext uri="{19B8F6BF-5375-455C-9EA6-DF929625EA0E}">
        <p15:presenceInfo xmlns:p15="http://schemas.microsoft.com/office/powerpoint/2012/main" userId="d1b78f39f266085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AC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7920" autoAdjust="0"/>
    <p:restoredTop sz="94625"/>
  </p:normalViewPr>
  <p:slideViewPr>
    <p:cSldViewPr snapToGrid="0" snapToObjects="1">
      <p:cViewPr varScale="1">
        <p:scale>
          <a:sx n="56" d="100"/>
          <a:sy n="56" d="100"/>
        </p:scale>
        <p:origin x="62" y="581"/>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microsoft.com/office/2018/10/relationships/authors" Target="authors.xml"/><Relationship Id="rId21" Type="http://schemas.openxmlformats.org/officeDocument/2006/relationships/slide" Target="slides/slide17.xml"/><Relationship Id="rId34" Type="http://schemas.openxmlformats.org/officeDocument/2006/relationships/commentAuthors" Target="commen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 Id="rId8" Type="http://schemas.openxmlformats.org/officeDocument/2006/relationships/slide" Target="slides/slide4.xml"/><Relationship Id="rId3"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0BEDBD40-84B1-2349-A508-11CBED669F65}" type="datetimeFigureOut">
              <a:rPr lang="en-GB" smtClean="0"/>
              <a:t>04/10/2022</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2F7A6307-915A-134B-ACFB-C4EC86CF7165}" type="slidenum">
              <a:rPr lang="en-GB" smtClean="0"/>
              <a:t>‹#›</a:t>
            </a:fld>
            <a:endParaRPr lang="en-GB" dirty="0"/>
          </a:p>
        </p:txBody>
      </p:sp>
    </p:spTree>
    <p:extLst>
      <p:ext uri="{BB962C8B-B14F-4D97-AF65-F5344CB8AC3E}">
        <p14:creationId xmlns:p14="http://schemas.microsoft.com/office/powerpoint/2010/main" val="17941060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9" name="Google Shape;99;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p1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9" name="Google Shape;169;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Google Shape;155;p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6" name="Google Shape;156;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9610432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p1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27" name="Google Shape;227;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Google Shape;237;p1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38" name="Google Shape;238;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Google Shape;237;p1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38" name="Google Shape;238;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33178950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BA0A1A0-4D4D-CE47-A67E-A9F4DBB197A3}"/>
              </a:ext>
            </a:extLst>
          </p:cNvPr>
          <p:cNvSpPr>
            <a:spLocks noGrp="1"/>
          </p:cNvSpPr>
          <p:nvPr>
            <p:ph type="dt" sz="half" idx="10"/>
          </p:nvPr>
        </p:nvSpPr>
        <p:spPr/>
        <p:txBody>
          <a:bodyPr rtlCol="0"/>
          <a:lstStyle/>
          <a:p>
            <a:pPr rtl="0"/>
            <a:r>
              <a:rPr lang="en-GB"/>
              <a:t>12/11/2020</a:t>
            </a:r>
            <a:endParaRPr lang="en-GB" dirty="0"/>
          </a:p>
        </p:txBody>
      </p:sp>
      <p:sp>
        <p:nvSpPr>
          <p:cNvPr id="5" name="Footer Placeholder 4">
            <a:extLst>
              <a:ext uri="{FF2B5EF4-FFF2-40B4-BE49-F238E27FC236}">
                <a16:creationId xmlns:a16="http://schemas.microsoft.com/office/drawing/2014/main" id="{CF9E9A00-C2FB-0A47-AD17-4BC42A25DA12}"/>
              </a:ext>
            </a:extLst>
          </p:cNvPr>
          <p:cNvSpPr>
            <a:spLocks noGrp="1"/>
          </p:cNvSpPr>
          <p:nvPr>
            <p:ph type="ftr" sz="quarter" idx="11"/>
          </p:nvPr>
        </p:nvSpPr>
        <p:spPr/>
        <p:txBody>
          <a:bodyPr rtlCol="0"/>
          <a:lstStyle/>
          <a:p>
            <a:pPr rtl="0"/>
            <a:r>
              <a:rPr lang="fr"/>
              <a:t>Conference     |     Presentation title</a:t>
            </a:r>
          </a:p>
        </p:txBody>
      </p:sp>
      <p:sp>
        <p:nvSpPr>
          <p:cNvPr id="6" name="Slide Number Placeholder 5">
            <a:extLst>
              <a:ext uri="{FF2B5EF4-FFF2-40B4-BE49-F238E27FC236}">
                <a16:creationId xmlns:a16="http://schemas.microsoft.com/office/drawing/2014/main" id="{CEDE29F7-DCB0-094C-851F-A0968DD4F817}"/>
              </a:ext>
            </a:extLst>
          </p:cNvPr>
          <p:cNvSpPr>
            <a:spLocks noGrp="1"/>
          </p:cNvSpPr>
          <p:nvPr>
            <p:ph type="sldNum" sz="quarter" idx="12"/>
          </p:nvPr>
        </p:nvSpPr>
        <p:spPr/>
        <p:txBody>
          <a:bodyPr rtlCol="0"/>
          <a:lstStyle/>
          <a:p>
            <a:pPr rtl="0"/>
            <a:fld id="{42D34DE6-22C6-0E40-B20E-F2D718CBADB2}" type="slidenum">
              <a:rPr lang="en-GB" smtClean="0"/>
              <a:t>‹#›</a:t>
            </a:fld>
            <a:endParaRPr lang="en-GB" dirty="0"/>
          </a:p>
        </p:txBody>
      </p:sp>
      <p:sp>
        <p:nvSpPr>
          <p:cNvPr id="11" name="Freeform 10">
            <a:extLst>
              <a:ext uri="{FF2B5EF4-FFF2-40B4-BE49-F238E27FC236}">
                <a16:creationId xmlns:a16="http://schemas.microsoft.com/office/drawing/2014/main" id="{9BADA697-CC04-904E-A093-84FF3BFDB055}"/>
              </a:ext>
            </a:extLst>
          </p:cNvPr>
          <p:cNvSpPr/>
          <p:nvPr userDrawn="1"/>
        </p:nvSpPr>
        <p:spPr>
          <a:xfrm>
            <a:off x="0" y="1010155"/>
            <a:ext cx="6394174" cy="5036476"/>
          </a:xfrm>
          <a:custGeom>
            <a:avLst/>
            <a:gdLst>
              <a:gd name="connsiteX0" fmla="*/ 0 w 6394174"/>
              <a:gd name="connsiteY0" fmla="*/ 0 h 5036476"/>
              <a:gd name="connsiteX1" fmla="*/ 6394174 w 6394174"/>
              <a:gd name="connsiteY1" fmla="*/ 0 h 5036476"/>
              <a:gd name="connsiteX2" fmla="*/ 5135055 w 6394174"/>
              <a:gd name="connsiteY2" fmla="*/ 5036476 h 5036476"/>
              <a:gd name="connsiteX3" fmla="*/ 0 w 6394174"/>
              <a:gd name="connsiteY3" fmla="*/ 5036476 h 5036476"/>
            </a:gdLst>
            <a:ahLst/>
            <a:cxnLst>
              <a:cxn ang="0">
                <a:pos x="connsiteX0" y="connsiteY0"/>
              </a:cxn>
              <a:cxn ang="0">
                <a:pos x="connsiteX1" y="connsiteY1"/>
              </a:cxn>
              <a:cxn ang="0">
                <a:pos x="connsiteX2" y="connsiteY2"/>
              </a:cxn>
              <a:cxn ang="0">
                <a:pos x="connsiteX3" y="connsiteY3"/>
              </a:cxn>
            </a:cxnLst>
            <a:rect l="l" t="t" r="r" b="b"/>
            <a:pathLst>
              <a:path w="6394174" h="5036476">
                <a:moveTo>
                  <a:pt x="0" y="0"/>
                </a:moveTo>
                <a:lnTo>
                  <a:pt x="6394174" y="0"/>
                </a:lnTo>
                <a:lnTo>
                  <a:pt x="5135055" y="5036476"/>
                </a:lnTo>
                <a:lnTo>
                  <a:pt x="0" y="503647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dirty="0"/>
          </a:p>
        </p:txBody>
      </p:sp>
      <p:sp>
        <p:nvSpPr>
          <p:cNvPr id="2" name="Title 1">
            <a:extLst>
              <a:ext uri="{FF2B5EF4-FFF2-40B4-BE49-F238E27FC236}">
                <a16:creationId xmlns:a16="http://schemas.microsoft.com/office/drawing/2014/main" id="{E3B9F9C4-72BA-474A-85F1-51D0937124B8}"/>
              </a:ext>
            </a:extLst>
          </p:cNvPr>
          <p:cNvSpPr>
            <a:spLocks noGrp="1"/>
          </p:cNvSpPr>
          <p:nvPr>
            <p:ph type="ctrTitle"/>
          </p:nvPr>
        </p:nvSpPr>
        <p:spPr>
          <a:xfrm>
            <a:off x="838200" y="1122362"/>
            <a:ext cx="4588565" cy="2940351"/>
          </a:xfrm>
        </p:spPr>
        <p:txBody>
          <a:bodyPr lIns="0" tIns="0" rIns="0" bIns="0" rtlCol="0" anchor="b"/>
          <a:lstStyle>
            <a:lvl1pPr algn="l">
              <a:defRPr sz="4000">
                <a:solidFill>
                  <a:schemeClr val="bg1"/>
                </a:solidFill>
              </a:defRPr>
            </a:lvl1pPr>
          </a:lstStyle>
          <a:p>
            <a:pPr rtl="0"/>
            <a:r>
              <a:rPr lang="fr"/>
              <a:t>Click to edit Master title style</a:t>
            </a:r>
          </a:p>
        </p:txBody>
      </p:sp>
      <p:sp>
        <p:nvSpPr>
          <p:cNvPr id="3" name="Subtitle 2">
            <a:extLst>
              <a:ext uri="{FF2B5EF4-FFF2-40B4-BE49-F238E27FC236}">
                <a16:creationId xmlns:a16="http://schemas.microsoft.com/office/drawing/2014/main" id="{5EB50E9B-DD61-564D-A61F-AAAC18591A98}"/>
              </a:ext>
            </a:extLst>
          </p:cNvPr>
          <p:cNvSpPr>
            <a:spLocks noGrp="1"/>
          </p:cNvSpPr>
          <p:nvPr>
            <p:ph type="subTitle" idx="1"/>
          </p:nvPr>
        </p:nvSpPr>
        <p:spPr>
          <a:xfrm>
            <a:off x="838200" y="4213184"/>
            <a:ext cx="3992217" cy="1044615"/>
          </a:xfrm>
        </p:spPr>
        <p:txBody>
          <a:bodyPr lIns="0" tIns="0" rIns="0" bIns="0" rtlCol="0"/>
          <a:lstStyle>
            <a:lvl1pPr marL="0" indent="0" algn="l">
              <a:buNone/>
              <a:defRPr sz="18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fr"/>
              <a:t>Click to edit Master subtitle style</a:t>
            </a:r>
          </a:p>
        </p:txBody>
      </p:sp>
      <p:pic>
        <p:nvPicPr>
          <p:cNvPr id="8" name="Picture 7" descr="A close up of a logo&#10;&#10;Description automatically generated">
            <a:extLst>
              <a:ext uri="{FF2B5EF4-FFF2-40B4-BE49-F238E27FC236}">
                <a16:creationId xmlns:a16="http://schemas.microsoft.com/office/drawing/2014/main" id="{50149D75-4698-6E4A-838F-55B9F3D4504E}"/>
              </a:ext>
            </a:extLst>
          </p:cNvPr>
          <p:cNvPicPr>
            <a:picLocks noChangeAspect="1"/>
          </p:cNvPicPr>
          <p:nvPr userDrawn="1"/>
        </p:nvPicPr>
        <p:blipFill>
          <a:blip r:embed="rId2"/>
          <a:stretch>
            <a:fillRect/>
          </a:stretch>
        </p:blipFill>
        <p:spPr>
          <a:xfrm>
            <a:off x="6394174" y="1010155"/>
            <a:ext cx="5195578" cy="4558150"/>
          </a:xfrm>
          <a:prstGeom prst="rect">
            <a:avLst/>
          </a:prstGeom>
        </p:spPr>
      </p:pic>
    </p:spTree>
    <p:extLst>
      <p:ext uri="{BB962C8B-B14F-4D97-AF65-F5344CB8AC3E}">
        <p14:creationId xmlns:p14="http://schemas.microsoft.com/office/powerpoint/2010/main" val="27354901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954B2D-1D08-1F42-82CC-C7AF542F0459}"/>
              </a:ext>
            </a:extLst>
          </p:cNvPr>
          <p:cNvSpPr>
            <a:spLocks noGrp="1"/>
          </p:cNvSpPr>
          <p:nvPr>
            <p:ph type="title"/>
          </p:nvPr>
        </p:nvSpPr>
        <p:spPr/>
        <p:txBody>
          <a:bodyPr rtlCol="0"/>
          <a:lstStyle/>
          <a:p>
            <a:pPr rtl="0"/>
            <a:r>
              <a:rPr lang="fr"/>
              <a:t>Click to edit Master title style</a:t>
            </a:r>
          </a:p>
        </p:txBody>
      </p:sp>
      <p:sp>
        <p:nvSpPr>
          <p:cNvPr id="3" name="Vertical Text Placeholder 2">
            <a:extLst>
              <a:ext uri="{FF2B5EF4-FFF2-40B4-BE49-F238E27FC236}">
                <a16:creationId xmlns:a16="http://schemas.microsoft.com/office/drawing/2014/main" id="{8EB9826E-1933-D045-AF5A-BA3BD571F22E}"/>
              </a:ext>
            </a:extLst>
          </p:cNvPr>
          <p:cNvSpPr>
            <a:spLocks noGrp="1"/>
          </p:cNvSpPr>
          <p:nvPr>
            <p:ph type="body" orient="vert" idx="1"/>
          </p:nvPr>
        </p:nvSpPr>
        <p:spPr/>
        <p:txBody>
          <a:bodyPr vert="eaVert"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4" name="Date Placeholder 3">
            <a:extLst>
              <a:ext uri="{FF2B5EF4-FFF2-40B4-BE49-F238E27FC236}">
                <a16:creationId xmlns:a16="http://schemas.microsoft.com/office/drawing/2014/main" id="{1ABA51D4-D759-BF40-A039-E4FAA312765B}"/>
              </a:ext>
            </a:extLst>
          </p:cNvPr>
          <p:cNvSpPr>
            <a:spLocks noGrp="1"/>
          </p:cNvSpPr>
          <p:nvPr>
            <p:ph type="dt" sz="half" idx="10"/>
          </p:nvPr>
        </p:nvSpPr>
        <p:spPr/>
        <p:txBody>
          <a:bodyPr rtlCol="0"/>
          <a:lstStyle/>
          <a:p>
            <a:pPr rtl="0"/>
            <a:r>
              <a:rPr lang="en-GB"/>
              <a:t>12/11/2020</a:t>
            </a:r>
            <a:endParaRPr lang="en-GB" dirty="0"/>
          </a:p>
        </p:txBody>
      </p:sp>
      <p:sp>
        <p:nvSpPr>
          <p:cNvPr id="5" name="Footer Placeholder 4">
            <a:extLst>
              <a:ext uri="{FF2B5EF4-FFF2-40B4-BE49-F238E27FC236}">
                <a16:creationId xmlns:a16="http://schemas.microsoft.com/office/drawing/2014/main" id="{9772C1AD-DD21-8840-A024-D910B5ADD3D3}"/>
              </a:ext>
            </a:extLst>
          </p:cNvPr>
          <p:cNvSpPr>
            <a:spLocks noGrp="1"/>
          </p:cNvSpPr>
          <p:nvPr>
            <p:ph type="ftr" sz="quarter" idx="11"/>
          </p:nvPr>
        </p:nvSpPr>
        <p:spPr/>
        <p:txBody>
          <a:bodyPr rtlCol="0"/>
          <a:lstStyle/>
          <a:p>
            <a:pPr rtl="0"/>
            <a:r>
              <a:rPr lang="fr"/>
              <a:t>Conference     |     Presentation title</a:t>
            </a:r>
          </a:p>
        </p:txBody>
      </p:sp>
      <p:sp>
        <p:nvSpPr>
          <p:cNvPr id="6" name="Slide Number Placeholder 5">
            <a:extLst>
              <a:ext uri="{FF2B5EF4-FFF2-40B4-BE49-F238E27FC236}">
                <a16:creationId xmlns:a16="http://schemas.microsoft.com/office/drawing/2014/main" id="{C6DDF021-28A2-0E47-939B-CB6C5AFF24DF}"/>
              </a:ext>
            </a:extLst>
          </p:cNvPr>
          <p:cNvSpPr>
            <a:spLocks noGrp="1"/>
          </p:cNvSpPr>
          <p:nvPr>
            <p:ph type="sldNum" sz="quarter" idx="12"/>
          </p:nvPr>
        </p:nvSpPr>
        <p:spPr/>
        <p:txBody>
          <a:bodyPr rtlCol="0"/>
          <a:lstStyle/>
          <a:p>
            <a:pPr rtl="0"/>
            <a:fld id="{42D34DE6-22C6-0E40-B20E-F2D718CBADB2}" type="slidenum">
              <a:rPr lang="en-GB" smtClean="0"/>
              <a:t>‹#›</a:t>
            </a:fld>
            <a:endParaRPr lang="en-GB" dirty="0"/>
          </a:p>
        </p:txBody>
      </p:sp>
    </p:spTree>
    <p:extLst>
      <p:ext uri="{BB962C8B-B14F-4D97-AF65-F5344CB8AC3E}">
        <p14:creationId xmlns:p14="http://schemas.microsoft.com/office/powerpoint/2010/main" val="11528265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C505180-52A3-D34D-9AA3-CB39D7876EE6}"/>
              </a:ext>
            </a:extLst>
          </p:cNvPr>
          <p:cNvSpPr>
            <a:spLocks noGrp="1"/>
          </p:cNvSpPr>
          <p:nvPr>
            <p:ph type="title" orient="vert"/>
          </p:nvPr>
        </p:nvSpPr>
        <p:spPr>
          <a:xfrm>
            <a:off x="8724900" y="365125"/>
            <a:ext cx="2628900" cy="5811838"/>
          </a:xfrm>
        </p:spPr>
        <p:txBody>
          <a:bodyPr vert="eaVert" rtlCol="0"/>
          <a:lstStyle/>
          <a:p>
            <a:pPr rtl="0"/>
            <a:r>
              <a:rPr lang="fr"/>
              <a:t>Click to edit Master title style</a:t>
            </a:r>
          </a:p>
        </p:txBody>
      </p:sp>
      <p:sp>
        <p:nvSpPr>
          <p:cNvPr id="3" name="Vertical Text Placeholder 2">
            <a:extLst>
              <a:ext uri="{FF2B5EF4-FFF2-40B4-BE49-F238E27FC236}">
                <a16:creationId xmlns:a16="http://schemas.microsoft.com/office/drawing/2014/main" id="{BA89CAB5-C205-214E-BF83-E135B9869C4E}"/>
              </a:ext>
            </a:extLst>
          </p:cNvPr>
          <p:cNvSpPr>
            <a:spLocks noGrp="1"/>
          </p:cNvSpPr>
          <p:nvPr>
            <p:ph type="body" orient="vert" idx="1"/>
          </p:nvPr>
        </p:nvSpPr>
        <p:spPr>
          <a:xfrm>
            <a:off x="838200" y="365125"/>
            <a:ext cx="7734300" cy="5811838"/>
          </a:xfrm>
        </p:spPr>
        <p:txBody>
          <a:bodyPr vert="eaVert"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4" name="Date Placeholder 3">
            <a:extLst>
              <a:ext uri="{FF2B5EF4-FFF2-40B4-BE49-F238E27FC236}">
                <a16:creationId xmlns:a16="http://schemas.microsoft.com/office/drawing/2014/main" id="{BF0D129C-15AC-1A4E-8785-88A1FA6D267B}"/>
              </a:ext>
            </a:extLst>
          </p:cNvPr>
          <p:cNvSpPr>
            <a:spLocks noGrp="1"/>
          </p:cNvSpPr>
          <p:nvPr>
            <p:ph type="dt" sz="half" idx="10"/>
          </p:nvPr>
        </p:nvSpPr>
        <p:spPr/>
        <p:txBody>
          <a:bodyPr rtlCol="0"/>
          <a:lstStyle/>
          <a:p>
            <a:pPr rtl="0"/>
            <a:r>
              <a:rPr lang="en-GB"/>
              <a:t>12/11/2020</a:t>
            </a:r>
            <a:endParaRPr lang="en-GB" dirty="0"/>
          </a:p>
        </p:txBody>
      </p:sp>
      <p:sp>
        <p:nvSpPr>
          <p:cNvPr id="5" name="Footer Placeholder 4">
            <a:extLst>
              <a:ext uri="{FF2B5EF4-FFF2-40B4-BE49-F238E27FC236}">
                <a16:creationId xmlns:a16="http://schemas.microsoft.com/office/drawing/2014/main" id="{F9D5B4E7-1AB3-7F41-95D0-6BD052ED4B63}"/>
              </a:ext>
            </a:extLst>
          </p:cNvPr>
          <p:cNvSpPr>
            <a:spLocks noGrp="1"/>
          </p:cNvSpPr>
          <p:nvPr>
            <p:ph type="ftr" sz="quarter" idx="11"/>
          </p:nvPr>
        </p:nvSpPr>
        <p:spPr/>
        <p:txBody>
          <a:bodyPr rtlCol="0"/>
          <a:lstStyle/>
          <a:p>
            <a:pPr rtl="0"/>
            <a:r>
              <a:rPr lang="fr"/>
              <a:t>Conference     |     Presentation title</a:t>
            </a:r>
          </a:p>
        </p:txBody>
      </p:sp>
      <p:sp>
        <p:nvSpPr>
          <p:cNvPr id="6" name="Slide Number Placeholder 5">
            <a:extLst>
              <a:ext uri="{FF2B5EF4-FFF2-40B4-BE49-F238E27FC236}">
                <a16:creationId xmlns:a16="http://schemas.microsoft.com/office/drawing/2014/main" id="{C5D1B791-FCAC-4049-BD9A-ED3978986234}"/>
              </a:ext>
            </a:extLst>
          </p:cNvPr>
          <p:cNvSpPr>
            <a:spLocks noGrp="1"/>
          </p:cNvSpPr>
          <p:nvPr>
            <p:ph type="sldNum" sz="quarter" idx="12"/>
          </p:nvPr>
        </p:nvSpPr>
        <p:spPr/>
        <p:txBody>
          <a:bodyPr rtlCol="0"/>
          <a:lstStyle/>
          <a:p>
            <a:pPr rtl="0"/>
            <a:fld id="{42D34DE6-22C6-0E40-B20E-F2D718CBADB2}" type="slidenum">
              <a:rPr lang="en-GB" smtClean="0"/>
              <a:t>‹#›</a:t>
            </a:fld>
            <a:endParaRPr lang="en-GB" dirty="0"/>
          </a:p>
        </p:txBody>
      </p:sp>
    </p:spTree>
    <p:extLst>
      <p:ext uri="{BB962C8B-B14F-4D97-AF65-F5344CB8AC3E}">
        <p14:creationId xmlns:p14="http://schemas.microsoft.com/office/powerpoint/2010/main" val="31025396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Bullet List">
    <p:spTree>
      <p:nvGrpSpPr>
        <p:cNvPr id="1" name=""/>
        <p:cNvGrpSpPr/>
        <p:nvPr/>
      </p:nvGrpSpPr>
      <p:grpSpPr>
        <a:xfrm>
          <a:off x="0" y="0"/>
          <a:ext cx="0" cy="0"/>
          <a:chOff x="0" y="0"/>
          <a:chExt cx="0" cy="0"/>
        </a:xfrm>
      </p:grpSpPr>
      <p:sp>
        <p:nvSpPr>
          <p:cNvPr id="53" name="Title Text"/>
          <p:cNvSpPr txBox="1">
            <a:spLocks noGrp="1"/>
          </p:cNvSpPr>
          <p:nvPr>
            <p:ph type="title"/>
          </p:nvPr>
        </p:nvSpPr>
        <p:spPr>
          <a:prstGeom prst="rect">
            <a:avLst/>
          </a:prstGeom>
        </p:spPr>
        <p:txBody>
          <a:bodyPr rtlCol="0"/>
          <a:lstStyle/>
          <a:p>
            <a:pPr rtl="0"/>
            <a:r>
              <a:rPr lang="fr"/>
              <a:t>Click to edit Master title style</a:t>
            </a:r>
            <a:endParaRPr/>
          </a:p>
        </p:txBody>
      </p:sp>
      <p:sp>
        <p:nvSpPr>
          <p:cNvPr id="54" name="Body Level One…"/>
          <p:cNvSpPr txBox="1">
            <a:spLocks noGrp="1"/>
          </p:cNvSpPr>
          <p:nvPr>
            <p:ph type="body" idx="1"/>
          </p:nvPr>
        </p:nvSpPr>
        <p:spPr>
          <a:prstGeom prst="rect">
            <a:avLst/>
          </a:prstGeom>
        </p:spPr>
        <p:txBody>
          <a:bodyPr numCol="1" spcCol="38100" rtlCol="0"/>
          <a:lstStyle>
            <a:lvl1pPr marL="381000" indent="-381000">
              <a:spcBef>
                <a:spcPts val="2100"/>
              </a:spcBef>
              <a:buSzPct val="50000"/>
              <a:buBlip>
                <a:blip r:embed="rId2"/>
              </a:buBlip>
              <a:defRPr sz="2100"/>
            </a:lvl1pPr>
            <a:lvl2pPr marL="381000" indent="-381000">
              <a:spcBef>
                <a:spcPts val="2100"/>
              </a:spcBef>
              <a:buSzPct val="50000"/>
              <a:buBlip>
                <a:blip r:embed="rId2"/>
              </a:buBlip>
              <a:defRPr sz="2100"/>
            </a:lvl2pPr>
            <a:lvl3pPr marL="381000" indent="-381000">
              <a:spcBef>
                <a:spcPts val="2100"/>
              </a:spcBef>
              <a:buSzPct val="50000"/>
              <a:buBlip>
                <a:blip r:embed="rId2"/>
              </a:buBlip>
              <a:defRPr sz="2100"/>
            </a:lvl3pPr>
            <a:lvl4pPr marL="381000" indent="-381000">
              <a:spcBef>
                <a:spcPts val="2100"/>
              </a:spcBef>
              <a:buSzPct val="50000"/>
              <a:buBlip>
                <a:blip r:embed="rId2"/>
              </a:buBlip>
              <a:defRPr sz="2100"/>
            </a:lvl4pPr>
            <a:lvl5pPr marL="381000" indent="-381000">
              <a:spcBef>
                <a:spcPts val="2100"/>
              </a:spcBef>
              <a:buSzPct val="50000"/>
              <a:buBlip>
                <a:blip r:embed="rId2"/>
              </a:buBlip>
              <a:defRPr sz="2100"/>
            </a:lvl5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endParaRPr/>
          </a:p>
        </p:txBody>
      </p:sp>
      <p:sp>
        <p:nvSpPr>
          <p:cNvPr id="55" name="Slide Number"/>
          <p:cNvSpPr txBox="1">
            <a:spLocks noGrp="1"/>
          </p:cNvSpPr>
          <p:nvPr>
            <p:ph type="sldNum" sz="quarter" idx="2"/>
          </p:nvPr>
        </p:nvSpPr>
        <p:spPr>
          <a:prstGeom prst="rect">
            <a:avLst/>
          </a:prstGeom>
        </p:spPr>
        <p:txBody>
          <a:bodyPr rtlCol="0"/>
          <a:lstStyle/>
          <a:p>
            <a:pPr rtl="0"/>
            <a:fld id="{8B709DE2-93F8-7E45-91D0-E19ACC3ADA42}" type="slidenum">
              <a:rPr lang="en-US" smtClean="0"/>
              <a:t>‹#›</a:t>
            </a:fld>
            <a:endParaRPr lang="en-US" dirty="0"/>
          </a:p>
        </p:txBody>
      </p:sp>
    </p:spTree>
    <p:extLst>
      <p:ext uri="{BB962C8B-B14F-4D97-AF65-F5344CB8AC3E}">
        <p14:creationId xmlns:p14="http://schemas.microsoft.com/office/powerpoint/2010/main" val="1730535582"/>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1" name="Freeform 10">
            <a:extLst>
              <a:ext uri="{FF2B5EF4-FFF2-40B4-BE49-F238E27FC236}">
                <a16:creationId xmlns:a16="http://schemas.microsoft.com/office/drawing/2014/main" id="{86BA4622-83E5-E847-BA04-456FB7316A72}"/>
              </a:ext>
            </a:extLst>
          </p:cNvPr>
          <p:cNvSpPr/>
          <p:nvPr userDrawn="1"/>
        </p:nvSpPr>
        <p:spPr>
          <a:xfrm>
            <a:off x="-1" y="6311900"/>
            <a:ext cx="11353800" cy="570346"/>
          </a:xfrm>
          <a:custGeom>
            <a:avLst/>
            <a:gdLst>
              <a:gd name="connsiteX0" fmla="*/ 0 w 11353800"/>
              <a:gd name="connsiteY0" fmla="*/ 0 h 570346"/>
              <a:gd name="connsiteX1" fmla="*/ 4419175 w 11353800"/>
              <a:gd name="connsiteY1" fmla="*/ 0 h 570346"/>
              <a:gd name="connsiteX2" fmla="*/ 6934625 w 11353800"/>
              <a:gd name="connsiteY2" fmla="*/ 0 h 570346"/>
              <a:gd name="connsiteX3" fmla="*/ 11353800 w 11353800"/>
              <a:gd name="connsiteY3" fmla="*/ 0 h 570346"/>
              <a:gd name="connsiteX4" fmla="*/ 11211214 w 11353800"/>
              <a:gd name="connsiteY4" fmla="*/ 570346 h 570346"/>
              <a:gd name="connsiteX5" fmla="*/ 6792039 w 11353800"/>
              <a:gd name="connsiteY5" fmla="*/ 570346 h 570346"/>
              <a:gd name="connsiteX6" fmla="*/ 4419175 w 11353800"/>
              <a:gd name="connsiteY6" fmla="*/ 570346 h 570346"/>
              <a:gd name="connsiteX7" fmla="*/ 0 w 11353800"/>
              <a:gd name="connsiteY7" fmla="*/ 570346 h 570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353800" h="570346">
                <a:moveTo>
                  <a:pt x="0" y="0"/>
                </a:moveTo>
                <a:lnTo>
                  <a:pt x="4419175" y="0"/>
                </a:lnTo>
                <a:lnTo>
                  <a:pt x="6934625" y="0"/>
                </a:lnTo>
                <a:lnTo>
                  <a:pt x="11353800" y="0"/>
                </a:lnTo>
                <a:lnTo>
                  <a:pt x="11211214" y="570346"/>
                </a:lnTo>
                <a:lnTo>
                  <a:pt x="6792039" y="570346"/>
                </a:lnTo>
                <a:lnTo>
                  <a:pt x="4419175" y="570346"/>
                </a:lnTo>
                <a:lnTo>
                  <a:pt x="0" y="57034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dirty="0"/>
          </a:p>
        </p:txBody>
      </p:sp>
      <p:sp>
        <p:nvSpPr>
          <p:cNvPr id="2" name="Title 1">
            <a:extLst>
              <a:ext uri="{FF2B5EF4-FFF2-40B4-BE49-F238E27FC236}">
                <a16:creationId xmlns:a16="http://schemas.microsoft.com/office/drawing/2014/main" id="{F102B227-2D66-E544-9105-EE5DA5C66C49}"/>
              </a:ext>
            </a:extLst>
          </p:cNvPr>
          <p:cNvSpPr>
            <a:spLocks noGrp="1"/>
          </p:cNvSpPr>
          <p:nvPr>
            <p:ph type="title"/>
          </p:nvPr>
        </p:nvSpPr>
        <p:spPr>
          <a:xfrm>
            <a:off x="838200" y="365126"/>
            <a:ext cx="10515600" cy="942814"/>
          </a:xfrm>
        </p:spPr>
        <p:txBody>
          <a:bodyPr lIns="0" tIns="0" rIns="0" bIns="0" rtlCol="0" anchor="b" anchorCtr="0">
            <a:noAutofit/>
          </a:bodyPr>
          <a:lstStyle>
            <a:lvl1pPr>
              <a:defRPr sz="3600">
                <a:solidFill>
                  <a:schemeClr val="accent1"/>
                </a:solidFill>
              </a:defRPr>
            </a:lvl1pPr>
          </a:lstStyle>
          <a:p>
            <a:pPr rtl="0"/>
            <a:r>
              <a:rPr lang="fr"/>
              <a:t>Click to edit Master title style</a:t>
            </a:r>
          </a:p>
        </p:txBody>
      </p:sp>
      <p:sp>
        <p:nvSpPr>
          <p:cNvPr id="3" name="Content Placeholder 2">
            <a:extLst>
              <a:ext uri="{FF2B5EF4-FFF2-40B4-BE49-F238E27FC236}">
                <a16:creationId xmlns:a16="http://schemas.microsoft.com/office/drawing/2014/main" id="{A45AB8C6-127C-3040-936B-39878DE50A70}"/>
              </a:ext>
            </a:extLst>
          </p:cNvPr>
          <p:cNvSpPr>
            <a:spLocks noGrp="1"/>
          </p:cNvSpPr>
          <p:nvPr>
            <p:ph idx="1"/>
          </p:nvPr>
        </p:nvSpPr>
        <p:spPr>
          <a:xfrm>
            <a:off x="838200" y="1736203"/>
            <a:ext cx="10515600" cy="4440760"/>
          </a:xfrm>
        </p:spPr>
        <p:txBody>
          <a:bodyPr rtlCol="0"/>
          <a:lstStyle>
            <a:lvl1pPr>
              <a:lnSpc>
                <a:spcPct val="100000"/>
              </a:lnSpc>
              <a:buClr>
                <a:schemeClr val="accent1"/>
              </a:buClr>
              <a:defRPr sz="2000"/>
            </a:lvl1pPr>
            <a:lvl2pPr>
              <a:lnSpc>
                <a:spcPct val="100000"/>
              </a:lnSpc>
              <a:buClr>
                <a:schemeClr val="accent1"/>
              </a:buClr>
              <a:defRPr sz="1800"/>
            </a:lvl2pPr>
            <a:lvl3pPr>
              <a:lnSpc>
                <a:spcPct val="100000"/>
              </a:lnSpc>
              <a:buClr>
                <a:schemeClr val="accent1"/>
              </a:buClr>
              <a:defRPr sz="1800"/>
            </a:lvl3pPr>
            <a:lvl4pPr>
              <a:lnSpc>
                <a:spcPct val="100000"/>
              </a:lnSpc>
              <a:buClr>
                <a:schemeClr val="accent1"/>
              </a:buClr>
              <a:defRPr sz="1800"/>
            </a:lvl4pPr>
            <a:lvl5pPr>
              <a:lnSpc>
                <a:spcPct val="100000"/>
              </a:lnSpc>
              <a:buClr>
                <a:schemeClr val="accent1"/>
              </a:buClr>
              <a:defRPr sz="1800"/>
            </a:lvl5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5" name="Footer Placeholder 4">
            <a:extLst>
              <a:ext uri="{FF2B5EF4-FFF2-40B4-BE49-F238E27FC236}">
                <a16:creationId xmlns:a16="http://schemas.microsoft.com/office/drawing/2014/main" id="{1F56D4B9-1016-B343-8E4B-4618CD651481}"/>
              </a:ext>
            </a:extLst>
          </p:cNvPr>
          <p:cNvSpPr>
            <a:spLocks noGrp="1"/>
          </p:cNvSpPr>
          <p:nvPr>
            <p:ph type="ftr" sz="quarter" idx="11"/>
          </p:nvPr>
        </p:nvSpPr>
        <p:spPr>
          <a:xfrm>
            <a:off x="838200" y="6356350"/>
            <a:ext cx="7315200" cy="501650"/>
          </a:xfrm>
        </p:spPr>
        <p:txBody>
          <a:bodyPr lIns="0" tIns="0" rIns="0" bIns="0" rtlCol="0"/>
          <a:lstStyle>
            <a:lvl1pPr algn="l">
              <a:defRPr sz="1000" b="1" i="0" baseline="0">
                <a:solidFill>
                  <a:schemeClr val="bg1"/>
                </a:solidFill>
              </a:defRPr>
            </a:lvl1pPr>
          </a:lstStyle>
          <a:p>
            <a:pPr algn="l" rtl="0"/>
            <a:r>
              <a:rPr lang="fr"/>
              <a:t>Conference     |     Presentation title</a:t>
            </a:r>
          </a:p>
        </p:txBody>
      </p:sp>
      <p:sp>
        <p:nvSpPr>
          <p:cNvPr id="6" name="Slide Number Placeholder 5">
            <a:extLst>
              <a:ext uri="{FF2B5EF4-FFF2-40B4-BE49-F238E27FC236}">
                <a16:creationId xmlns:a16="http://schemas.microsoft.com/office/drawing/2014/main" id="{11302264-516E-964D-B79B-B9C1965FB830}"/>
              </a:ext>
            </a:extLst>
          </p:cNvPr>
          <p:cNvSpPr>
            <a:spLocks noGrp="1"/>
          </p:cNvSpPr>
          <p:nvPr>
            <p:ph type="sldNum" sz="quarter" idx="12"/>
          </p:nvPr>
        </p:nvSpPr>
        <p:spPr>
          <a:xfrm>
            <a:off x="11353799" y="6311900"/>
            <a:ext cx="510252" cy="575037"/>
          </a:xfrm>
        </p:spPr>
        <p:txBody>
          <a:bodyPr lIns="0" tIns="0" rIns="0" bIns="0" rtlCol="0"/>
          <a:lstStyle>
            <a:lvl1pPr>
              <a:defRPr sz="1000">
                <a:solidFill>
                  <a:schemeClr val="tx1"/>
                </a:solidFill>
              </a:defRPr>
            </a:lvl1pPr>
          </a:lstStyle>
          <a:p>
            <a:pPr rtl="0"/>
            <a:fld id="{42D34DE6-22C6-0E40-B20E-F2D718CBADB2}" type="slidenum">
              <a:rPr lang="en-GB" smtClean="0"/>
              <a:pPr/>
              <a:t>‹#›</a:t>
            </a:fld>
            <a:endParaRPr lang="en-GB" sz="1000" dirty="0"/>
          </a:p>
        </p:txBody>
      </p:sp>
    </p:spTree>
    <p:extLst>
      <p:ext uri="{BB962C8B-B14F-4D97-AF65-F5344CB8AC3E}">
        <p14:creationId xmlns:p14="http://schemas.microsoft.com/office/powerpoint/2010/main" val="20172214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1" name="Freeform 10">
            <a:extLst>
              <a:ext uri="{FF2B5EF4-FFF2-40B4-BE49-F238E27FC236}">
                <a16:creationId xmlns:a16="http://schemas.microsoft.com/office/drawing/2014/main" id="{7748E0C6-1E0E-0145-A42F-24A2CFE1B039}"/>
              </a:ext>
            </a:extLst>
          </p:cNvPr>
          <p:cNvSpPr/>
          <p:nvPr userDrawn="1"/>
        </p:nvSpPr>
        <p:spPr>
          <a:xfrm>
            <a:off x="0" y="0"/>
            <a:ext cx="5627866" cy="6858000"/>
          </a:xfrm>
          <a:custGeom>
            <a:avLst/>
            <a:gdLst>
              <a:gd name="connsiteX0" fmla="*/ 0 w 5627866"/>
              <a:gd name="connsiteY0" fmla="*/ 0 h 6858000"/>
              <a:gd name="connsiteX1" fmla="*/ 381000 w 5627866"/>
              <a:gd name="connsiteY1" fmla="*/ 0 h 6858000"/>
              <a:gd name="connsiteX2" fmla="*/ 5246866 w 5627866"/>
              <a:gd name="connsiteY2" fmla="*/ 0 h 6858000"/>
              <a:gd name="connsiteX3" fmla="*/ 5627866 w 5627866"/>
              <a:gd name="connsiteY3" fmla="*/ 0 h 6858000"/>
              <a:gd name="connsiteX4" fmla="*/ 3913366 w 5627866"/>
              <a:gd name="connsiteY4" fmla="*/ 6858000 h 6858000"/>
              <a:gd name="connsiteX5" fmla="*/ 3532366 w 5627866"/>
              <a:gd name="connsiteY5" fmla="*/ 6858000 h 6858000"/>
              <a:gd name="connsiteX6" fmla="*/ 381000 w 5627866"/>
              <a:gd name="connsiteY6" fmla="*/ 6858000 h 6858000"/>
              <a:gd name="connsiteX7" fmla="*/ 0 w 5627866"/>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27866" h="6858000">
                <a:moveTo>
                  <a:pt x="0" y="0"/>
                </a:moveTo>
                <a:lnTo>
                  <a:pt x="381000" y="0"/>
                </a:lnTo>
                <a:lnTo>
                  <a:pt x="5246866" y="0"/>
                </a:lnTo>
                <a:lnTo>
                  <a:pt x="5627866" y="0"/>
                </a:lnTo>
                <a:lnTo>
                  <a:pt x="3913366" y="6858000"/>
                </a:lnTo>
                <a:lnTo>
                  <a:pt x="3532366" y="6858000"/>
                </a:lnTo>
                <a:lnTo>
                  <a:pt x="381000" y="6858000"/>
                </a:lnTo>
                <a:lnTo>
                  <a:pt x="0" y="6858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dirty="0"/>
          </a:p>
        </p:txBody>
      </p:sp>
      <p:sp>
        <p:nvSpPr>
          <p:cNvPr id="2" name="Title 1">
            <a:extLst>
              <a:ext uri="{FF2B5EF4-FFF2-40B4-BE49-F238E27FC236}">
                <a16:creationId xmlns:a16="http://schemas.microsoft.com/office/drawing/2014/main" id="{BC97AFCD-3DCC-884C-BB69-FD42AF5FF706}"/>
              </a:ext>
            </a:extLst>
          </p:cNvPr>
          <p:cNvSpPr>
            <a:spLocks noGrp="1"/>
          </p:cNvSpPr>
          <p:nvPr>
            <p:ph type="title"/>
          </p:nvPr>
        </p:nvSpPr>
        <p:spPr>
          <a:xfrm>
            <a:off x="831850" y="0"/>
            <a:ext cx="3890621" cy="2257063"/>
          </a:xfrm>
        </p:spPr>
        <p:txBody>
          <a:bodyPr lIns="0" tIns="0" rIns="0" bIns="0" rtlCol="0" anchor="b" anchorCtr="0"/>
          <a:lstStyle>
            <a:lvl1pPr>
              <a:defRPr sz="3600">
                <a:solidFill>
                  <a:schemeClr val="bg1"/>
                </a:solidFill>
              </a:defRPr>
            </a:lvl1pPr>
          </a:lstStyle>
          <a:p>
            <a:pPr rtl="0"/>
            <a:r>
              <a:rPr lang="fr"/>
              <a:t>Click to edit Master title style</a:t>
            </a:r>
          </a:p>
        </p:txBody>
      </p:sp>
      <p:sp>
        <p:nvSpPr>
          <p:cNvPr id="3" name="Text Placeholder 2">
            <a:extLst>
              <a:ext uri="{FF2B5EF4-FFF2-40B4-BE49-F238E27FC236}">
                <a16:creationId xmlns:a16="http://schemas.microsoft.com/office/drawing/2014/main" id="{62AAC5F8-D261-4C47-A63E-7E1CC0500C1C}"/>
              </a:ext>
            </a:extLst>
          </p:cNvPr>
          <p:cNvSpPr>
            <a:spLocks noGrp="1"/>
          </p:cNvSpPr>
          <p:nvPr>
            <p:ph type="body" idx="1"/>
          </p:nvPr>
        </p:nvSpPr>
        <p:spPr>
          <a:xfrm>
            <a:off x="831850" y="2650603"/>
            <a:ext cx="3890621" cy="1660967"/>
          </a:xfrm>
        </p:spPr>
        <p:txBody>
          <a:bodyPr rtlCol="0"/>
          <a:lstStyle>
            <a:lvl1pPr marL="0" indent="0">
              <a:buNone/>
              <a:defRPr sz="20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fr"/>
              <a:t>Click to edit Master text styles</a:t>
            </a:r>
          </a:p>
        </p:txBody>
      </p:sp>
      <p:pic>
        <p:nvPicPr>
          <p:cNvPr id="7" name="Picture 6" descr="A picture containing square&#10;&#10;Description automatically generated">
            <a:extLst>
              <a:ext uri="{FF2B5EF4-FFF2-40B4-BE49-F238E27FC236}">
                <a16:creationId xmlns:a16="http://schemas.microsoft.com/office/drawing/2014/main" id="{EDBB7E9E-5A62-B247-B27B-60DE021B8789}"/>
              </a:ext>
            </a:extLst>
          </p:cNvPr>
          <p:cNvPicPr>
            <a:picLocks noChangeAspect="1"/>
          </p:cNvPicPr>
          <p:nvPr userDrawn="1"/>
        </p:nvPicPr>
        <p:blipFill>
          <a:blip r:embed="rId2"/>
          <a:stretch>
            <a:fillRect/>
          </a:stretch>
        </p:blipFill>
        <p:spPr>
          <a:xfrm>
            <a:off x="5756744" y="420327"/>
            <a:ext cx="6017346" cy="6017346"/>
          </a:xfrm>
          <a:prstGeom prst="rect">
            <a:avLst/>
          </a:prstGeom>
        </p:spPr>
      </p:pic>
    </p:spTree>
    <p:extLst>
      <p:ext uri="{BB962C8B-B14F-4D97-AF65-F5344CB8AC3E}">
        <p14:creationId xmlns:p14="http://schemas.microsoft.com/office/powerpoint/2010/main" val="33532826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CECAD3-6446-D145-AF2B-16D7CE0C4359}"/>
              </a:ext>
            </a:extLst>
          </p:cNvPr>
          <p:cNvSpPr>
            <a:spLocks noGrp="1"/>
          </p:cNvSpPr>
          <p:nvPr>
            <p:ph type="title"/>
          </p:nvPr>
        </p:nvSpPr>
        <p:spPr/>
        <p:txBody>
          <a:bodyPr rtlCol="0"/>
          <a:lstStyle/>
          <a:p>
            <a:pPr rtl="0"/>
            <a:r>
              <a:rPr lang="fr"/>
              <a:t>Click to edit Master title style</a:t>
            </a:r>
          </a:p>
        </p:txBody>
      </p:sp>
      <p:sp>
        <p:nvSpPr>
          <p:cNvPr id="3" name="Content Placeholder 2">
            <a:extLst>
              <a:ext uri="{FF2B5EF4-FFF2-40B4-BE49-F238E27FC236}">
                <a16:creationId xmlns:a16="http://schemas.microsoft.com/office/drawing/2014/main" id="{A2E767B6-2508-0149-AF8A-B9E9CEC560CB}"/>
              </a:ext>
            </a:extLst>
          </p:cNvPr>
          <p:cNvSpPr>
            <a:spLocks noGrp="1"/>
          </p:cNvSpPr>
          <p:nvPr>
            <p:ph sz="half" idx="1"/>
          </p:nvPr>
        </p:nvSpPr>
        <p:spPr>
          <a:xfrm>
            <a:off x="838200" y="1825625"/>
            <a:ext cx="5181600" cy="4351338"/>
          </a:xfrm>
        </p:spPr>
        <p:txBody>
          <a:bodyPr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4" name="Content Placeholder 3">
            <a:extLst>
              <a:ext uri="{FF2B5EF4-FFF2-40B4-BE49-F238E27FC236}">
                <a16:creationId xmlns:a16="http://schemas.microsoft.com/office/drawing/2014/main" id="{97839A89-3A8B-044B-A1D6-D9DA9D98345E}"/>
              </a:ext>
            </a:extLst>
          </p:cNvPr>
          <p:cNvSpPr>
            <a:spLocks noGrp="1"/>
          </p:cNvSpPr>
          <p:nvPr>
            <p:ph sz="half" idx="2"/>
          </p:nvPr>
        </p:nvSpPr>
        <p:spPr>
          <a:xfrm>
            <a:off x="6172200" y="1825625"/>
            <a:ext cx="5181600" cy="4351338"/>
          </a:xfrm>
        </p:spPr>
        <p:txBody>
          <a:bodyPr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5" name="Date Placeholder 4">
            <a:extLst>
              <a:ext uri="{FF2B5EF4-FFF2-40B4-BE49-F238E27FC236}">
                <a16:creationId xmlns:a16="http://schemas.microsoft.com/office/drawing/2014/main" id="{C4E3B457-967E-6B42-884D-3B0448940C41}"/>
              </a:ext>
            </a:extLst>
          </p:cNvPr>
          <p:cNvSpPr>
            <a:spLocks noGrp="1"/>
          </p:cNvSpPr>
          <p:nvPr>
            <p:ph type="dt" sz="half" idx="10"/>
          </p:nvPr>
        </p:nvSpPr>
        <p:spPr/>
        <p:txBody>
          <a:bodyPr rtlCol="0"/>
          <a:lstStyle/>
          <a:p>
            <a:pPr rtl="0"/>
            <a:r>
              <a:rPr lang="en-GB"/>
              <a:t>12/11/2020</a:t>
            </a:r>
            <a:endParaRPr lang="en-GB" dirty="0"/>
          </a:p>
        </p:txBody>
      </p:sp>
      <p:sp>
        <p:nvSpPr>
          <p:cNvPr id="6" name="Footer Placeholder 5">
            <a:extLst>
              <a:ext uri="{FF2B5EF4-FFF2-40B4-BE49-F238E27FC236}">
                <a16:creationId xmlns:a16="http://schemas.microsoft.com/office/drawing/2014/main" id="{F1FB79E8-17F4-3341-A65E-F5612BD492B3}"/>
              </a:ext>
            </a:extLst>
          </p:cNvPr>
          <p:cNvSpPr>
            <a:spLocks noGrp="1"/>
          </p:cNvSpPr>
          <p:nvPr>
            <p:ph type="ftr" sz="quarter" idx="11"/>
          </p:nvPr>
        </p:nvSpPr>
        <p:spPr/>
        <p:txBody>
          <a:bodyPr rtlCol="0"/>
          <a:lstStyle/>
          <a:p>
            <a:pPr rtl="0"/>
            <a:r>
              <a:rPr lang="fr"/>
              <a:t>Conference     |     Presentation title</a:t>
            </a:r>
          </a:p>
        </p:txBody>
      </p:sp>
      <p:sp>
        <p:nvSpPr>
          <p:cNvPr id="7" name="Slide Number Placeholder 6">
            <a:extLst>
              <a:ext uri="{FF2B5EF4-FFF2-40B4-BE49-F238E27FC236}">
                <a16:creationId xmlns:a16="http://schemas.microsoft.com/office/drawing/2014/main" id="{87D46CE2-B782-A649-AAF6-4DDE7BB0EDA7}"/>
              </a:ext>
            </a:extLst>
          </p:cNvPr>
          <p:cNvSpPr>
            <a:spLocks noGrp="1"/>
          </p:cNvSpPr>
          <p:nvPr>
            <p:ph type="sldNum" sz="quarter" idx="12"/>
          </p:nvPr>
        </p:nvSpPr>
        <p:spPr/>
        <p:txBody>
          <a:bodyPr rtlCol="0"/>
          <a:lstStyle/>
          <a:p>
            <a:pPr rtl="0"/>
            <a:fld id="{42D34DE6-22C6-0E40-B20E-F2D718CBADB2}" type="slidenum">
              <a:rPr lang="en-GB" smtClean="0"/>
              <a:t>‹#›</a:t>
            </a:fld>
            <a:endParaRPr lang="en-GB" dirty="0"/>
          </a:p>
        </p:txBody>
      </p:sp>
    </p:spTree>
    <p:extLst>
      <p:ext uri="{BB962C8B-B14F-4D97-AF65-F5344CB8AC3E}">
        <p14:creationId xmlns:p14="http://schemas.microsoft.com/office/powerpoint/2010/main" val="2376511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03FBAE-EAA0-2F4D-988D-A34F73903E5C}"/>
              </a:ext>
            </a:extLst>
          </p:cNvPr>
          <p:cNvSpPr>
            <a:spLocks noGrp="1"/>
          </p:cNvSpPr>
          <p:nvPr>
            <p:ph type="title"/>
          </p:nvPr>
        </p:nvSpPr>
        <p:spPr>
          <a:xfrm>
            <a:off x="839788" y="365125"/>
            <a:ext cx="10515600" cy="1325563"/>
          </a:xfrm>
        </p:spPr>
        <p:txBody>
          <a:bodyPr rtlCol="0"/>
          <a:lstStyle/>
          <a:p>
            <a:pPr rtl="0"/>
            <a:r>
              <a:rPr lang="fr"/>
              <a:t>Click to edit Master title style</a:t>
            </a:r>
          </a:p>
        </p:txBody>
      </p:sp>
      <p:sp>
        <p:nvSpPr>
          <p:cNvPr id="3" name="Text Placeholder 2">
            <a:extLst>
              <a:ext uri="{FF2B5EF4-FFF2-40B4-BE49-F238E27FC236}">
                <a16:creationId xmlns:a16="http://schemas.microsoft.com/office/drawing/2014/main" id="{10E0E640-9D76-AC4F-BDEF-8C44E712FD86}"/>
              </a:ext>
            </a:extLst>
          </p:cNvPr>
          <p:cNvSpPr>
            <a:spLocks noGrp="1"/>
          </p:cNvSpPr>
          <p:nvPr>
            <p:ph type="body" idx="1"/>
          </p:nvPr>
        </p:nvSpPr>
        <p:spPr>
          <a:xfrm>
            <a:off x="839788" y="1681163"/>
            <a:ext cx="5157787" cy="82391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fr"/>
              <a:t>Click to edit Master text styles</a:t>
            </a:r>
          </a:p>
        </p:txBody>
      </p:sp>
      <p:sp>
        <p:nvSpPr>
          <p:cNvPr id="4" name="Content Placeholder 3">
            <a:extLst>
              <a:ext uri="{FF2B5EF4-FFF2-40B4-BE49-F238E27FC236}">
                <a16:creationId xmlns:a16="http://schemas.microsoft.com/office/drawing/2014/main" id="{C9BB0BB9-5E42-954D-ABDF-3CCCB0BCDE0C}"/>
              </a:ext>
            </a:extLst>
          </p:cNvPr>
          <p:cNvSpPr>
            <a:spLocks noGrp="1"/>
          </p:cNvSpPr>
          <p:nvPr>
            <p:ph sz="half" idx="2"/>
          </p:nvPr>
        </p:nvSpPr>
        <p:spPr>
          <a:xfrm>
            <a:off x="839788" y="2505075"/>
            <a:ext cx="5157787" cy="3684588"/>
          </a:xfrm>
        </p:spPr>
        <p:txBody>
          <a:bodyPr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5" name="Text Placeholder 4">
            <a:extLst>
              <a:ext uri="{FF2B5EF4-FFF2-40B4-BE49-F238E27FC236}">
                <a16:creationId xmlns:a16="http://schemas.microsoft.com/office/drawing/2014/main" id="{9062C029-1033-264F-8D7E-7FCA997D5538}"/>
              </a:ext>
            </a:extLst>
          </p:cNvPr>
          <p:cNvSpPr>
            <a:spLocks noGrp="1"/>
          </p:cNvSpPr>
          <p:nvPr>
            <p:ph type="body" sz="quarter" idx="3"/>
          </p:nvPr>
        </p:nvSpPr>
        <p:spPr>
          <a:xfrm>
            <a:off x="6172200" y="1681163"/>
            <a:ext cx="5183188" cy="82391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fr"/>
              <a:t>Click to edit Master text styles</a:t>
            </a:r>
          </a:p>
        </p:txBody>
      </p:sp>
      <p:sp>
        <p:nvSpPr>
          <p:cNvPr id="6" name="Content Placeholder 5">
            <a:extLst>
              <a:ext uri="{FF2B5EF4-FFF2-40B4-BE49-F238E27FC236}">
                <a16:creationId xmlns:a16="http://schemas.microsoft.com/office/drawing/2014/main" id="{0A85DB44-4374-0A42-AEFD-64E65638CE08}"/>
              </a:ext>
            </a:extLst>
          </p:cNvPr>
          <p:cNvSpPr>
            <a:spLocks noGrp="1"/>
          </p:cNvSpPr>
          <p:nvPr>
            <p:ph sz="quarter" idx="4"/>
          </p:nvPr>
        </p:nvSpPr>
        <p:spPr>
          <a:xfrm>
            <a:off x="6172200" y="2505075"/>
            <a:ext cx="5183188" cy="3684588"/>
          </a:xfrm>
        </p:spPr>
        <p:txBody>
          <a:bodyPr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7" name="Date Placeholder 6">
            <a:extLst>
              <a:ext uri="{FF2B5EF4-FFF2-40B4-BE49-F238E27FC236}">
                <a16:creationId xmlns:a16="http://schemas.microsoft.com/office/drawing/2014/main" id="{D519BF20-25AE-AC4D-9A30-F6CE735F8FBE}"/>
              </a:ext>
            </a:extLst>
          </p:cNvPr>
          <p:cNvSpPr>
            <a:spLocks noGrp="1"/>
          </p:cNvSpPr>
          <p:nvPr>
            <p:ph type="dt" sz="half" idx="10"/>
          </p:nvPr>
        </p:nvSpPr>
        <p:spPr/>
        <p:txBody>
          <a:bodyPr rtlCol="0"/>
          <a:lstStyle/>
          <a:p>
            <a:pPr rtl="0"/>
            <a:r>
              <a:rPr lang="en-GB"/>
              <a:t>12/11/2020</a:t>
            </a:r>
            <a:endParaRPr lang="en-GB" dirty="0"/>
          </a:p>
        </p:txBody>
      </p:sp>
      <p:sp>
        <p:nvSpPr>
          <p:cNvPr id="8" name="Footer Placeholder 7">
            <a:extLst>
              <a:ext uri="{FF2B5EF4-FFF2-40B4-BE49-F238E27FC236}">
                <a16:creationId xmlns:a16="http://schemas.microsoft.com/office/drawing/2014/main" id="{14C877BB-6513-5B42-ACD8-1EEC92877949}"/>
              </a:ext>
            </a:extLst>
          </p:cNvPr>
          <p:cNvSpPr>
            <a:spLocks noGrp="1"/>
          </p:cNvSpPr>
          <p:nvPr>
            <p:ph type="ftr" sz="quarter" idx="11"/>
          </p:nvPr>
        </p:nvSpPr>
        <p:spPr/>
        <p:txBody>
          <a:bodyPr rtlCol="0"/>
          <a:lstStyle/>
          <a:p>
            <a:pPr rtl="0"/>
            <a:r>
              <a:rPr lang="fr"/>
              <a:t>Conference     |     Presentation title</a:t>
            </a:r>
          </a:p>
        </p:txBody>
      </p:sp>
      <p:sp>
        <p:nvSpPr>
          <p:cNvPr id="9" name="Slide Number Placeholder 8">
            <a:extLst>
              <a:ext uri="{FF2B5EF4-FFF2-40B4-BE49-F238E27FC236}">
                <a16:creationId xmlns:a16="http://schemas.microsoft.com/office/drawing/2014/main" id="{93F6BAEB-8A97-A349-A792-18111CA8B10C}"/>
              </a:ext>
            </a:extLst>
          </p:cNvPr>
          <p:cNvSpPr>
            <a:spLocks noGrp="1"/>
          </p:cNvSpPr>
          <p:nvPr>
            <p:ph type="sldNum" sz="quarter" idx="12"/>
          </p:nvPr>
        </p:nvSpPr>
        <p:spPr/>
        <p:txBody>
          <a:bodyPr rtlCol="0"/>
          <a:lstStyle/>
          <a:p>
            <a:pPr rtl="0"/>
            <a:fld id="{42D34DE6-22C6-0E40-B20E-F2D718CBADB2}" type="slidenum">
              <a:rPr lang="en-GB" smtClean="0"/>
              <a:t>‹#›</a:t>
            </a:fld>
            <a:endParaRPr lang="en-GB" dirty="0"/>
          </a:p>
        </p:txBody>
      </p:sp>
    </p:spTree>
    <p:extLst>
      <p:ext uri="{BB962C8B-B14F-4D97-AF65-F5344CB8AC3E}">
        <p14:creationId xmlns:p14="http://schemas.microsoft.com/office/powerpoint/2010/main" val="4563269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DDDAA7-E73C-334C-88FE-E0F9958AB3A5}"/>
              </a:ext>
            </a:extLst>
          </p:cNvPr>
          <p:cNvSpPr>
            <a:spLocks noGrp="1"/>
          </p:cNvSpPr>
          <p:nvPr>
            <p:ph type="title"/>
          </p:nvPr>
        </p:nvSpPr>
        <p:spPr/>
        <p:txBody>
          <a:bodyPr rtlCol="0"/>
          <a:lstStyle/>
          <a:p>
            <a:pPr rtl="0"/>
            <a:r>
              <a:rPr lang="fr"/>
              <a:t>Click to edit Master title style</a:t>
            </a:r>
          </a:p>
        </p:txBody>
      </p:sp>
      <p:sp>
        <p:nvSpPr>
          <p:cNvPr id="3" name="Date Placeholder 2">
            <a:extLst>
              <a:ext uri="{FF2B5EF4-FFF2-40B4-BE49-F238E27FC236}">
                <a16:creationId xmlns:a16="http://schemas.microsoft.com/office/drawing/2014/main" id="{4A3E8015-A471-C143-8C19-C0EDA6291F04}"/>
              </a:ext>
            </a:extLst>
          </p:cNvPr>
          <p:cNvSpPr>
            <a:spLocks noGrp="1"/>
          </p:cNvSpPr>
          <p:nvPr>
            <p:ph type="dt" sz="half" idx="10"/>
          </p:nvPr>
        </p:nvSpPr>
        <p:spPr/>
        <p:txBody>
          <a:bodyPr rtlCol="0"/>
          <a:lstStyle/>
          <a:p>
            <a:pPr rtl="0"/>
            <a:r>
              <a:rPr lang="en-GB"/>
              <a:t>12/11/2020</a:t>
            </a:r>
            <a:endParaRPr lang="en-GB" dirty="0"/>
          </a:p>
        </p:txBody>
      </p:sp>
      <p:sp>
        <p:nvSpPr>
          <p:cNvPr id="4" name="Footer Placeholder 3">
            <a:extLst>
              <a:ext uri="{FF2B5EF4-FFF2-40B4-BE49-F238E27FC236}">
                <a16:creationId xmlns:a16="http://schemas.microsoft.com/office/drawing/2014/main" id="{1BEA3E89-4654-2143-9236-7D0F11AD91B3}"/>
              </a:ext>
            </a:extLst>
          </p:cNvPr>
          <p:cNvSpPr>
            <a:spLocks noGrp="1"/>
          </p:cNvSpPr>
          <p:nvPr>
            <p:ph type="ftr" sz="quarter" idx="11"/>
          </p:nvPr>
        </p:nvSpPr>
        <p:spPr/>
        <p:txBody>
          <a:bodyPr rtlCol="0"/>
          <a:lstStyle/>
          <a:p>
            <a:pPr rtl="0"/>
            <a:r>
              <a:rPr lang="fr"/>
              <a:t>Conference     |     Presentation title</a:t>
            </a:r>
          </a:p>
        </p:txBody>
      </p:sp>
      <p:sp>
        <p:nvSpPr>
          <p:cNvPr id="5" name="Slide Number Placeholder 4">
            <a:extLst>
              <a:ext uri="{FF2B5EF4-FFF2-40B4-BE49-F238E27FC236}">
                <a16:creationId xmlns:a16="http://schemas.microsoft.com/office/drawing/2014/main" id="{63115C60-0EF0-694E-A714-BD8EB7C07DD1}"/>
              </a:ext>
            </a:extLst>
          </p:cNvPr>
          <p:cNvSpPr>
            <a:spLocks noGrp="1"/>
          </p:cNvSpPr>
          <p:nvPr>
            <p:ph type="sldNum" sz="quarter" idx="12"/>
          </p:nvPr>
        </p:nvSpPr>
        <p:spPr/>
        <p:txBody>
          <a:bodyPr rtlCol="0"/>
          <a:lstStyle/>
          <a:p>
            <a:pPr rtl="0"/>
            <a:fld id="{42D34DE6-22C6-0E40-B20E-F2D718CBADB2}" type="slidenum">
              <a:rPr lang="en-GB" smtClean="0"/>
              <a:t>‹#›</a:t>
            </a:fld>
            <a:endParaRPr lang="en-GB" dirty="0"/>
          </a:p>
        </p:txBody>
      </p:sp>
    </p:spTree>
    <p:extLst>
      <p:ext uri="{BB962C8B-B14F-4D97-AF65-F5344CB8AC3E}">
        <p14:creationId xmlns:p14="http://schemas.microsoft.com/office/powerpoint/2010/main" val="32890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DED3233-3DEE-5A45-A6C6-D9FC972F8863}"/>
              </a:ext>
            </a:extLst>
          </p:cNvPr>
          <p:cNvSpPr>
            <a:spLocks noGrp="1"/>
          </p:cNvSpPr>
          <p:nvPr>
            <p:ph type="dt" sz="half" idx="10"/>
          </p:nvPr>
        </p:nvSpPr>
        <p:spPr/>
        <p:txBody>
          <a:bodyPr rtlCol="0"/>
          <a:lstStyle/>
          <a:p>
            <a:pPr rtl="0"/>
            <a:r>
              <a:rPr lang="en-GB"/>
              <a:t>12/11/2020</a:t>
            </a:r>
            <a:endParaRPr lang="en-GB" dirty="0"/>
          </a:p>
        </p:txBody>
      </p:sp>
      <p:sp>
        <p:nvSpPr>
          <p:cNvPr id="3" name="Footer Placeholder 2">
            <a:extLst>
              <a:ext uri="{FF2B5EF4-FFF2-40B4-BE49-F238E27FC236}">
                <a16:creationId xmlns:a16="http://schemas.microsoft.com/office/drawing/2014/main" id="{8C6C40E5-9D2B-AD4F-896A-6231FB8972D0}"/>
              </a:ext>
            </a:extLst>
          </p:cNvPr>
          <p:cNvSpPr>
            <a:spLocks noGrp="1"/>
          </p:cNvSpPr>
          <p:nvPr>
            <p:ph type="ftr" sz="quarter" idx="11"/>
          </p:nvPr>
        </p:nvSpPr>
        <p:spPr/>
        <p:txBody>
          <a:bodyPr rtlCol="0"/>
          <a:lstStyle/>
          <a:p>
            <a:pPr rtl="0"/>
            <a:r>
              <a:rPr lang="fr"/>
              <a:t>Conference     |     Presentation title</a:t>
            </a:r>
          </a:p>
        </p:txBody>
      </p:sp>
      <p:sp>
        <p:nvSpPr>
          <p:cNvPr id="4" name="Slide Number Placeholder 3">
            <a:extLst>
              <a:ext uri="{FF2B5EF4-FFF2-40B4-BE49-F238E27FC236}">
                <a16:creationId xmlns:a16="http://schemas.microsoft.com/office/drawing/2014/main" id="{14290E80-B698-1949-B3E4-6A7FFA04C3AF}"/>
              </a:ext>
            </a:extLst>
          </p:cNvPr>
          <p:cNvSpPr>
            <a:spLocks noGrp="1"/>
          </p:cNvSpPr>
          <p:nvPr>
            <p:ph type="sldNum" sz="quarter" idx="12"/>
          </p:nvPr>
        </p:nvSpPr>
        <p:spPr/>
        <p:txBody>
          <a:bodyPr rtlCol="0"/>
          <a:lstStyle/>
          <a:p>
            <a:pPr rtl="0"/>
            <a:fld id="{42D34DE6-22C6-0E40-B20E-F2D718CBADB2}" type="slidenum">
              <a:rPr lang="en-GB" smtClean="0"/>
              <a:t>‹#›</a:t>
            </a:fld>
            <a:endParaRPr lang="en-GB" dirty="0"/>
          </a:p>
        </p:txBody>
      </p:sp>
    </p:spTree>
    <p:extLst>
      <p:ext uri="{BB962C8B-B14F-4D97-AF65-F5344CB8AC3E}">
        <p14:creationId xmlns:p14="http://schemas.microsoft.com/office/powerpoint/2010/main" val="12729578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88CF3E-6C35-5846-93E3-D451438928B4}"/>
              </a:ext>
            </a:extLst>
          </p:cNvPr>
          <p:cNvSpPr>
            <a:spLocks noGrp="1"/>
          </p:cNvSpPr>
          <p:nvPr>
            <p:ph type="title"/>
          </p:nvPr>
        </p:nvSpPr>
        <p:spPr>
          <a:xfrm>
            <a:off x="839788" y="457200"/>
            <a:ext cx="3932237" cy="1600200"/>
          </a:xfrm>
        </p:spPr>
        <p:txBody>
          <a:bodyPr rtlCol="0" anchor="b"/>
          <a:lstStyle>
            <a:lvl1pPr>
              <a:defRPr sz="3200"/>
            </a:lvl1pPr>
          </a:lstStyle>
          <a:p>
            <a:pPr rtl="0"/>
            <a:r>
              <a:rPr lang="fr"/>
              <a:t>Click to edit Master title style</a:t>
            </a:r>
          </a:p>
        </p:txBody>
      </p:sp>
      <p:sp>
        <p:nvSpPr>
          <p:cNvPr id="3" name="Content Placeholder 2">
            <a:extLst>
              <a:ext uri="{FF2B5EF4-FFF2-40B4-BE49-F238E27FC236}">
                <a16:creationId xmlns:a16="http://schemas.microsoft.com/office/drawing/2014/main" id="{A429643A-5345-BC40-B12E-E0C1D2081AEA}"/>
              </a:ext>
            </a:extLst>
          </p:cNvPr>
          <p:cNvSpPr>
            <a:spLocks noGrp="1"/>
          </p:cNvSpPr>
          <p:nvPr>
            <p:ph idx="1"/>
          </p:nvPr>
        </p:nvSpPr>
        <p:spPr>
          <a:xfrm>
            <a:off x="5183188" y="987425"/>
            <a:ext cx="6172200" cy="4873625"/>
          </a:xfrm>
        </p:spPr>
        <p:txBody>
          <a:bodyPr rtlCol="0"/>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4" name="Text Placeholder 3">
            <a:extLst>
              <a:ext uri="{FF2B5EF4-FFF2-40B4-BE49-F238E27FC236}">
                <a16:creationId xmlns:a16="http://schemas.microsoft.com/office/drawing/2014/main" id="{522AB1CD-EEAC-1642-9967-C87C60F3C959}"/>
              </a:ext>
            </a:extLst>
          </p:cNvPr>
          <p:cNvSpPr>
            <a:spLocks noGrp="1"/>
          </p:cNvSpPr>
          <p:nvPr>
            <p:ph type="body" sz="half" idx="2"/>
          </p:nvPr>
        </p:nvSpPr>
        <p:spPr>
          <a:xfrm>
            <a:off x="839788" y="2057400"/>
            <a:ext cx="3932237" cy="3811588"/>
          </a:xfrm>
        </p:spPr>
        <p:txBody>
          <a:bodyPr rtlCol="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fr"/>
              <a:t>Click to edit Master text styles</a:t>
            </a:r>
          </a:p>
        </p:txBody>
      </p:sp>
      <p:sp>
        <p:nvSpPr>
          <p:cNvPr id="5" name="Date Placeholder 4">
            <a:extLst>
              <a:ext uri="{FF2B5EF4-FFF2-40B4-BE49-F238E27FC236}">
                <a16:creationId xmlns:a16="http://schemas.microsoft.com/office/drawing/2014/main" id="{475E5DAF-15E6-0540-8E1C-C3441C749BD7}"/>
              </a:ext>
            </a:extLst>
          </p:cNvPr>
          <p:cNvSpPr>
            <a:spLocks noGrp="1"/>
          </p:cNvSpPr>
          <p:nvPr>
            <p:ph type="dt" sz="half" idx="10"/>
          </p:nvPr>
        </p:nvSpPr>
        <p:spPr/>
        <p:txBody>
          <a:bodyPr rtlCol="0"/>
          <a:lstStyle/>
          <a:p>
            <a:pPr rtl="0"/>
            <a:r>
              <a:rPr lang="en-GB"/>
              <a:t>12/11/2020</a:t>
            </a:r>
            <a:endParaRPr lang="en-GB" dirty="0"/>
          </a:p>
        </p:txBody>
      </p:sp>
      <p:sp>
        <p:nvSpPr>
          <p:cNvPr id="6" name="Footer Placeholder 5">
            <a:extLst>
              <a:ext uri="{FF2B5EF4-FFF2-40B4-BE49-F238E27FC236}">
                <a16:creationId xmlns:a16="http://schemas.microsoft.com/office/drawing/2014/main" id="{585128F8-C557-474C-84AB-B7EDF4EC6D55}"/>
              </a:ext>
            </a:extLst>
          </p:cNvPr>
          <p:cNvSpPr>
            <a:spLocks noGrp="1"/>
          </p:cNvSpPr>
          <p:nvPr>
            <p:ph type="ftr" sz="quarter" idx="11"/>
          </p:nvPr>
        </p:nvSpPr>
        <p:spPr/>
        <p:txBody>
          <a:bodyPr rtlCol="0"/>
          <a:lstStyle/>
          <a:p>
            <a:pPr rtl="0"/>
            <a:r>
              <a:rPr lang="fr"/>
              <a:t>Conference     |     Presentation title</a:t>
            </a:r>
          </a:p>
        </p:txBody>
      </p:sp>
      <p:sp>
        <p:nvSpPr>
          <p:cNvPr id="7" name="Slide Number Placeholder 6">
            <a:extLst>
              <a:ext uri="{FF2B5EF4-FFF2-40B4-BE49-F238E27FC236}">
                <a16:creationId xmlns:a16="http://schemas.microsoft.com/office/drawing/2014/main" id="{791CE386-E8FD-6545-A389-85C6830D0696}"/>
              </a:ext>
            </a:extLst>
          </p:cNvPr>
          <p:cNvSpPr>
            <a:spLocks noGrp="1"/>
          </p:cNvSpPr>
          <p:nvPr>
            <p:ph type="sldNum" sz="quarter" idx="12"/>
          </p:nvPr>
        </p:nvSpPr>
        <p:spPr/>
        <p:txBody>
          <a:bodyPr rtlCol="0"/>
          <a:lstStyle/>
          <a:p>
            <a:pPr rtl="0"/>
            <a:fld id="{42D34DE6-22C6-0E40-B20E-F2D718CBADB2}" type="slidenum">
              <a:rPr lang="en-GB" smtClean="0"/>
              <a:t>‹#›</a:t>
            </a:fld>
            <a:endParaRPr lang="en-GB" dirty="0"/>
          </a:p>
        </p:txBody>
      </p:sp>
    </p:spTree>
    <p:extLst>
      <p:ext uri="{BB962C8B-B14F-4D97-AF65-F5344CB8AC3E}">
        <p14:creationId xmlns:p14="http://schemas.microsoft.com/office/powerpoint/2010/main" val="1884921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68D352-66D6-9641-93B4-91BFA72B11A5}"/>
              </a:ext>
            </a:extLst>
          </p:cNvPr>
          <p:cNvSpPr>
            <a:spLocks noGrp="1"/>
          </p:cNvSpPr>
          <p:nvPr>
            <p:ph type="title"/>
          </p:nvPr>
        </p:nvSpPr>
        <p:spPr>
          <a:xfrm>
            <a:off x="839788" y="457200"/>
            <a:ext cx="3932237" cy="1600200"/>
          </a:xfrm>
        </p:spPr>
        <p:txBody>
          <a:bodyPr rtlCol="0" anchor="b"/>
          <a:lstStyle>
            <a:lvl1pPr>
              <a:defRPr sz="3200"/>
            </a:lvl1pPr>
          </a:lstStyle>
          <a:p>
            <a:pPr rtl="0"/>
            <a:r>
              <a:rPr lang="fr"/>
              <a:t>Click to edit Master title style</a:t>
            </a:r>
          </a:p>
        </p:txBody>
      </p:sp>
      <p:sp>
        <p:nvSpPr>
          <p:cNvPr id="3" name="Picture Placeholder 2">
            <a:extLst>
              <a:ext uri="{FF2B5EF4-FFF2-40B4-BE49-F238E27FC236}">
                <a16:creationId xmlns:a16="http://schemas.microsoft.com/office/drawing/2014/main" id="{DD7A392A-D9F5-F445-8AE8-B638F21A62BB}"/>
              </a:ext>
            </a:extLst>
          </p:cNvPr>
          <p:cNvSpPr>
            <a:spLocks noGrp="1"/>
          </p:cNvSpPr>
          <p:nvPr>
            <p:ph type="pic" idx="1"/>
          </p:nvPr>
        </p:nvSpPr>
        <p:spPr>
          <a:xfrm>
            <a:off x="5183188" y="987425"/>
            <a:ext cx="6172200" cy="4873625"/>
          </a:xfrm>
        </p:spPr>
        <p:txBody>
          <a:bodyPr rtlCol="0"/>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endParaRPr lang="en-GB" dirty="0"/>
          </a:p>
        </p:txBody>
      </p:sp>
      <p:sp>
        <p:nvSpPr>
          <p:cNvPr id="4" name="Text Placeholder 3">
            <a:extLst>
              <a:ext uri="{FF2B5EF4-FFF2-40B4-BE49-F238E27FC236}">
                <a16:creationId xmlns:a16="http://schemas.microsoft.com/office/drawing/2014/main" id="{E5DC4E67-8857-8741-9AD4-624EEA528B00}"/>
              </a:ext>
            </a:extLst>
          </p:cNvPr>
          <p:cNvSpPr>
            <a:spLocks noGrp="1"/>
          </p:cNvSpPr>
          <p:nvPr>
            <p:ph type="body" sz="half" idx="2"/>
          </p:nvPr>
        </p:nvSpPr>
        <p:spPr>
          <a:xfrm>
            <a:off x="839788" y="2057400"/>
            <a:ext cx="3932237" cy="3811588"/>
          </a:xfrm>
        </p:spPr>
        <p:txBody>
          <a:bodyPr rtlCol="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fr"/>
              <a:t>Click to edit Master text styles</a:t>
            </a:r>
          </a:p>
        </p:txBody>
      </p:sp>
      <p:sp>
        <p:nvSpPr>
          <p:cNvPr id="5" name="Date Placeholder 4">
            <a:extLst>
              <a:ext uri="{FF2B5EF4-FFF2-40B4-BE49-F238E27FC236}">
                <a16:creationId xmlns:a16="http://schemas.microsoft.com/office/drawing/2014/main" id="{1C659789-AC40-3048-9292-15C98E267EAC}"/>
              </a:ext>
            </a:extLst>
          </p:cNvPr>
          <p:cNvSpPr>
            <a:spLocks noGrp="1"/>
          </p:cNvSpPr>
          <p:nvPr>
            <p:ph type="dt" sz="half" idx="10"/>
          </p:nvPr>
        </p:nvSpPr>
        <p:spPr/>
        <p:txBody>
          <a:bodyPr rtlCol="0"/>
          <a:lstStyle/>
          <a:p>
            <a:pPr rtl="0"/>
            <a:r>
              <a:rPr lang="en-GB"/>
              <a:t>12/11/2020</a:t>
            </a:r>
            <a:endParaRPr lang="en-GB" dirty="0"/>
          </a:p>
        </p:txBody>
      </p:sp>
      <p:sp>
        <p:nvSpPr>
          <p:cNvPr id="6" name="Footer Placeholder 5">
            <a:extLst>
              <a:ext uri="{FF2B5EF4-FFF2-40B4-BE49-F238E27FC236}">
                <a16:creationId xmlns:a16="http://schemas.microsoft.com/office/drawing/2014/main" id="{B7170A3F-D293-5D45-9AB1-FF61EDCD97EB}"/>
              </a:ext>
            </a:extLst>
          </p:cNvPr>
          <p:cNvSpPr>
            <a:spLocks noGrp="1"/>
          </p:cNvSpPr>
          <p:nvPr>
            <p:ph type="ftr" sz="quarter" idx="11"/>
          </p:nvPr>
        </p:nvSpPr>
        <p:spPr/>
        <p:txBody>
          <a:bodyPr rtlCol="0"/>
          <a:lstStyle/>
          <a:p>
            <a:pPr rtl="0"/>
            <a:r>
              <a:rPr lang="fr"/>
              <a:t>Conference     |     Presentation title</a:t>
            </a:r>
          </a:p>
        </p:txBody>
      </p:sp>
      <p:sp>
        <p:nvSpPr>
          <p:cNvPr id="7" name="Slide Number Placeholder 6">
            <a:extLst>
              <a:ext uri="{FF2B5EF4-FFF2-40B4-BE49-F238E27FC236}">
                <a16:creationId xmlns:a16="http://schemas.microsoft.com/office/drawing/2014/main" id="{CD2B310E-2310-DD45-8C82-2535B762B104}"/>
              </a:ext>
            </a:extLst>
          </p:cNvPr>
          <p:cNvSpPr>
            <a:spLocks noGrp="1"/>
          </p:cNvSpPr>
          <p:nvPr>
            <p:ph type="sldNum" sz="quarter" idx="12"/>
          </p:nvPr>
        </p:nvSpPr>
        <p:spPr/>
        <p:txBody>
          <a:bodyPr rtlCol="0"/>
          <a:lstStyle/>
          <a:p>
            <a:pPr rtl="0"/>
            <a:fld id="{42D34DE6-22C6-0E40-B20E-F2D718CBADB2}" type="slidenum">
              <a:rPr lang="en-GB" smtClean="0"/>
              <a:t>‹#›</a:t>
            </a:fld>
            <a:endParaRPr lang="en-GB" dirty="0"/>
          </a:p>
        </p:txBody>
      </p:sp>
    </p:spTree>
    <p:extLst>
      <p:ext uri="{BB962C8B-B14F-4D97-AF65-F5344CB8AC3E}">
        <p14:creationId xmlns:p14="http://schemas.microsoft.com/office/powerpoint/2010/main" val="958237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873A8CB-F6B3-BB43-A93A-688C17F15E4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pPr rtl="0"/>
            <a:r>
              <a:rPr lang="fr"/>
              <a:t>Click to edit Master title style</a:t>
            </a:r>
          </a:p>
        </p:txBody>
      </p:sp>
      <p:sp>
        <p:nvSpPr>
          <p:cNvPr id="3" name="Text Placeholder 2">
            <a:extLst>
              <a:ext uri="{FF2B5EF4-FFF2-40B4-BE49-F238E27FC236}">
                <a16:creationId xmlns:a16="http://schemas.microsoft.com/office/drawing/2014/main" id="{6A826407-3A76-AF48-8D65-CED9267E6A3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4" name="Date Placeholder 3">
            <a:extLst>
              <a:ext uri="{FF2B5EF4-FFF2-40B4-BE49-F238E27FC236}">
                <a16:creationId xmlns:a16="http://schemas.microsoft.com/office/drawing/2014/main" id="{439725CB-8A3D-F342-BC98-EE4E99D74E5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rtl="0"/>
            <a:r>
              <a:rPr lang="en-GB"/>
              <a:t>12/11/2020</a:t>
            </a:r>
            <a:endParaRPr lang="en-GB" dirty="0"/>
          </a:p>
        </p:txBody>
      </p:sp>
      <p:sp>
        <p:nvSpPr>
          <p:cNvPr id="5" name="Footer Placeholder 4">
            <a:extLst>
              <a:ext uri="{FF2B5EF4-FFF2-40B4-BE49-F238E27FC236}">
                <a16:creationId xmlns:a16="http://schemas.microsoft.com/office/drawing/2014/main" id="{53B3676D-A92F-A047-99E3-6A01C4EBA44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rtl="0"/>
            <a:r>
              <a:rPr lang="fr"/>
              <a:t>Conference     |     Presentation title</a:t>
            </a:r>
          </a:p>
        </p:txBody>
      </p:sp>
      <p:sp>
        <p:nvSpPr>
          <p:cNvPr id="6" name="Slide Number Placeholder 5">
            <a:extLst>
              <a:ext uri="{FF2B5EF4-FFF2-40B4-BE49-F238E27FC236}">
                <a16:creationId xmlns:a16="http://schemas.microsoft.com/office/drawing/2014/main" id="{ADFBA815-ADFE-8B4B-B1C6-139AAE048F4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42D34DE6-22C6-0E40-B20E-F2D718CBADB2}" type="slidenum">
              <a:rPr lang="en-GB" smtClean="0"/>
              <a:t>‹#›</a:t>
            </a:fld>
            <a:endParaRPr lang="en-GB" dirty="0"/>
          </a:p>
        </p:txBody>
      </p:sp>
    </p:spTree>
    <p:extLst>
      <p:ext uri="{BB962C8B-B14F-4D97-AF65-F5344CB8AC3E}">
        <p14:creationId xmlns:p14="http://schemas.microsoft.com/office/powerpoint/2010/main" val="22302795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xml"/><Relationship Id="rId7" Type="http://schemas.openxmlformats.org/officeDocument/2006/relationships/image" Target="../media/image5.jpe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4.jpeg"/><Relationship Id="rId5" Type="http://schemas.openxmlformats.org/officeDocument/2006/relationships/slideLayout" Target="../slideLayouts/slideLayout1.xml"/><Relationship Id="rId4" Type="http://schemas.openxmlformats.org/officeDocument/2006/relationships/tags" Target="../tags/tag4.xml"/></Relationships>
</file>

<file path=ppt/slides/_rels/slide10.xml.rels><?xml version="1.0" encoding="UTF-8" standalone="yes"?>
<Relationships xmlns="http://schemas.openxmlformats.org/package/2006/relationships"><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tags" Target="../tags/tag40.xml"/><Relationship Id="rId5" Type="http://schemas.openxmlformats.org/officeDocument/2006/relationships/slideLayout" Target="../slideLayouts/slideLayout2.xml"/><Relationship Id="rId4" Type="http://schemas.openxmlformats.org/officeDocument/2006/relationships/tags" Target="../tags/tag43.xml"/></Relationships>
</file>

<file path=ppt/slides/_rels/slide11.xml.rels><?xml version="1.0" encoding="UTF-8" standalone="yes"?>
<Relationships xmlns="http://schemas.openxmlformats.org/package/2006/relationships"><Relationship Id="rId8" Type="http://schemas.openxmlformats.org/officeDocument/2006/relationships/image" Target="../media/image8.svg"/><Relationship Id="rId3" Type="http://schemas.openxmlformats.org/officeDocument/2006/relationships/tags" Target="../tags/tag46.xml"/><Relationship Id="rId7" Type="http://schemas.openxmlformats.org/officeDocument/2006/relationships/image" Target="../media/image7.png"/><Relationship Id="rId2" Type="http://schemas.openxmlformats.org/officeDocument/2006/relationships/tags" Target="../tags/tag45.xml"/><Relationship Id="rId1" Type="http://schemas.openxmlformats.org/officeDocument/2006/relationships/tags" Target="../tags/tag44.xml"/><Relationship Id="rId6" Type="http://schemas.openxmlformats.org/officeDocument/2006/relationships/slideLayout" Target="../slideLayouts/slideLayout2.xml"/><Relationship Id="rId5" Type="http://schemas.openxmlformats.org/officeDocument/2006/relationships/tags" Target="../tags/tag48.xml"/><Relationship Id="rId4" Type="http://schemas.openxmlformats.org/officeDocument/2006/relationships/tags" Target="../tags/tag47.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49.xml"/></Relationships>
</file>

<file path=ppt/slides/_rels/slide13.xml.rels><?xml version="1.0" encoding="UTF-8" standalone="yes"?>
<Relationships xmlns="http://schemas.openxmlformats.org/package/2006/relationships"><Relationship Id="rId3" Type="http://schemas.openxmlformats.org/officeDocument/2006/relationships/tags" Target="../tags/tag52.xml"/><Relationship Id="rId2" Type="http://schemas.openxmlformats.org/officeDocument/2006/relationships/tags" Target="../tags/tag51.xml"/><Relationship Id="rId1" Type="http://schemas.openxmlformats.org/officeDocument/2006/relationships/tags" Target="../tags/tag50.xml"/><Relationship Id="rId5" Type="http://schemas.openxmlformats.org/officeDocument/2006/relationships/slideLayout" Target="../slideLayouts/slideLayout2.xml"/><Relationship Id="rId4" Type="http://schemas.openxmlformats.org/officeDocument/2006/relationships/tags" Target="../tags/tag53.xml"/></Relationships>
</file>

<file path=ppt/slides/_rels/slide14.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56.xml"/><Relationship Id="rId7" Type="http://schemas.openxmlformats.org/officeDocument/2006/relationships/tags" Target="../tags/tag60.xml"/><Relationship Id="rId12" Type="http://schemas.openxmlformats.org/officeDocument/2006/relationships/image" Target="../media/image10.svg"/><Relationship Id="rId2" Type="http://schemas.openxmlformats.org/officeDocument/2006/relationships/tags" Target="../tags/tag55.xml"/><Relationship Id="rId1" Type="http://schemas.openxmlformats.org/officeDocument/2006/relationships/tags" Target="../tags/tag54.xml"/><Relationship Id="rId6" Type="http://schemas.openxmlformats.org/officeDocument/2006/relationships/tags" Target="../tags/tag59.xml"/><Relationship Id="rId11" Type="http://schemas.openxmlformats.org/officeDocument/2006/relationships/image" Target="../media/image9.png"/><Relationship Id="rId5" Type="http://schemas.openxmlformats.org/officeDocument/2006/relationships/tags" Target="../tags/tag58.xml"/><Relationship Id="rId10" Type="http://schemas.openxmlformats.org/officeDocument/2006/relationships/hyperlink" Target="https://extranet.who.int/hslp/content/sars-cov-2-antigen-rapid-diagnostic-test-training-package" TargetMode="External"/><Relationship Id="rId4" Type="http://schemas.openxmlformats.org/officeDocument/2006/relationships/tags" Target="../tags/tag57.xml"/><Relationship Id="rId9" Type="http://schemas.openxmlformats.org/officeDocument/2006/relationships/notesSlide" Target="../notesSlides/notesSlide2.xml"/></Relationships>
</file>

<file path=ppt/slides/_rels/slide15.xml.rels><?xml version="1.0" encoding="UTF-8" standalone="yes"?>
<Relationships xmlns="http://schemas.openxmlformats.org/package/2006/relationships"><Relationship Id="rId8" Type="http://schemas.openxmlformats.org/officeDocument/2006/relationships/image" Target="../media/image8.svg"/><Relationship Id="rId3" Type="http://schemas.openxmlformats.org/officeDocument/2006/relationships/tags" Target="../tags/tag63.xml"/><Relationship Id="rId7" Type="http://schemas.openxmlformats.org/officeDocument/2006/relationships/image" Target="../media/image7.png"/><Relationship Id="rId2" Type="http://schemas.openxmlformats.org/officeDocument/2006/relationships/tags" Target="../tags/tag62.xml"/><Relationship Id="rId1" Type="http://schemas.openxmlformats.org/officeDocument/2006/relationships/tags" Target="../tags/tag61.xml"/><Relationship Id="rId6" Type="http://schemas.openxmlformats.org/officeDocument/2006/relationships/slideLayout" Target="../slideLayouts/slideLayout2.xml"/><Relationship Id="rId5" Type="http://schemas.openxmlformats.org/officeDocument/2006/relationships/tags" Target="../tags/tag65.xml"/><Relationship Id="rId4" Type="http://schemas.openxmlformats.org/officeDocument/2006/relationships/tags" Target="../tags/tag64.xml"/></Relationships>
</file>

<file path=ppt/slides/_rels/slide16.xml.rels><?xml version="1.0" encoding="UTF-8" standalone="yes"?>
<Relationships xmlns="http://schemas.openxmlformats.org/package/2006/relationships"><Relationship Id="rId3" Type="http://schemas.openxmlformats.org/officeDocument/2006/relationships/tags" Target="../tags/tag68.xml"/><Relationship Id="rId2" Type="http://schemas.openxmlformats.org/officeDocument/2006/relationships/tags" Target="../tags/tag67.xml"/><Relationship Id="rId1" Type="http://schemas.openxmlformats.org/officeDocument/2006/relationships/tags" Target="../tags/tag66.xml"/><Relationship Id="rId5" Type="http://schemas.openxmlformats.org/officeDocument/2006/relationships/slideLayout" Target="../slideLayouts/slideLayout2.xml"/><Relationship Id="rId4" Type="http://schemas.openxmlformats.org/officeDocument/2006/relationships/tags" Target="../tags/tag69.xml"/></Relationships>
</file>

<file path=ppt/slides/_rels/slide17.xml.rels><?xml version="1.0" encoding="UTF-8" standalone="yes"?>
<Relationships xmlns="http://schemas.openxmlformats.org/package/2006/relationships"><Relationship Id="rId8" Type="http://schemas.openxmlformats.org/officeDocument/2006/relationships/image" Target="../media/image8.svg"/><Relationship Id="rId3" Type="http://schemas.openxmlformats.org/officeDocument/2006/relationships/tags" Target="../tags/tag72.xml"/><Relationship Id="rId7" Type="http://schemas.openxmlformats.org/officeDocument/2006/relationships/image" Target="../media/image7.png"/><Relationship Id="rId2" Type="http://schemas.openxmlformats.org/officeDocument/2006/relationships/tags" Target="../tags/tag71.xml"/><Relationship Id="rId1" Type="http://schemas.openxmlformats.org/officeDocument/2006/relationships/tags" Target="../tags/tag70.xml"/><Relationship Id="rId6" Type="http://schemas.openxmlformats.org/officeDocument/2006/relationships/slideLayout" Target="../slideLayouts/slideLayout2.xml"/><Relationship Id="rId5" Type="http://schemas.openxmlformats.org/officeDocument/2006/relationships/tags" Target="../tags/tag74.xml"/><Relationship Id="rId4" Type="http://schemas.openxmlformats.org/officeDocument/2006/relationships/tags" Target="../tags/tag73.xml"/></Relationships>
</file>

<file path=ppt/slides/_rels/slide18.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tags" Target="../tags/tag77.xml"/><Relationship Id="rId7" Type="http://schemas.openxmlformats.org/officeDocument/2006/relationships/slideLayout" Target="../slideLayouts/slideLayout2.xml"/><Relationship Id="rId2" Type="http://schemas.openxmlformats.org/officeDocument/2006/relationships/tags" Target="../tags/tag76.xml"/><Relationship Id="rId1" Type="http://schemas.openxmlformats.org/officeDocument/2006/relationships/tags" Target="../tags/tag75.xml"/><Relationship Id="rId6" Type="http://schemas.openxmlformats.org/officeDocument/2006/relationships/tags" Target="../tags/tag80.xml"/><Relationship Id="rId5" Type="http://schemas.openxmlformats.org/officeDocument/2006/relationships/tags" Target="../tags/tag79.xml"/><Relationship Id="rId10" Type="http://schemas.openxmlformats.org/officeDocument/2006/relationships/image" Target="../media/image8.svg"/><Relationship Id="rId4" Type="http://schemas.openxmlformats.org/officeDocument/2006/relationships/tags" Target="../tags/tag78.xml"/><Relationship Id="rId9" Type="http://schemas.openxmlformats.org/officeDocument/2006/relationships/image" Target="../media/image7.png"/></Relationships>
</file>

<file path=ppt/slides/_rels/slide19.xml.rels><?xml version="1.0" encoding="UTF-8" standalone="yes"?>
<Relationships xmlns="http://schemas.openxmlformats.org/package/2006/relationships"><Relationship Id="rId8" Type="http://schemas.openxmlformats.org/officeDocument/2006/relationships/image" Target="../media/image8.svg"/><Relationship Id="rId3" Type="http://schemas.openxmlformats.org/officeDocument/2006/relationships/tags" Target="../tags/tag83.xml"/><Relationship Id="rId7" Type="http://schemas.openxmlformats.org/officeDocument/2006/relationships/image" Target="../media/image7.png"/><Relationship Id="rId2" Type="http://schemas.openxmlformats.org/officeDocument/2006/relationships/tags" Target="../tags/tag82.xml"/><Relationship Id="rId1" Type="http://schemas.openxmlformats.org/officeDocument/2006/relationships/tags" Target="../tags/tag81.xml"/><Relationship Id="rId6" Type="http://schemas.openxmlformats.org/officeDocument/2006/relationships/slideLayout" Target="../slideLayouts/slideLayout2.xml"/><Relationship Id="rId5" Type="http://schemas.openxmlformats.org/officeDocument/2006/relationships/tags" Target="../tags/tag85.xml"/><Relationship Id="rId4" Type="http://schemas.openxmlformats.org/officeDocument/2006/relationships/tags" Target="../tags/tag84.xml"/></Relationships>
</file>

<file path=ppt/slides/_rels/slide2.xml.rels><?xml version="1.0" encoding="UTF-8" standalone="yes"?>
<Relationships xmlns="http://schemas.openxmlformats.org/package/2006/relationships"><Relationship Id="rId3" Type="http://schemas.openxmlformats.org/officeDocument/2006/relationships/tags" Target="../tags/tag7.xml"/><Relationship Id="rId7" Type="http://schemas.openxmlformats.org/officeDocument/2006/relationships/hyperlink" Target="mailto:ihrhrt@who.int" TargetMode="External"/><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hyperlink" Target="https://extranet.who.int/hslp" TargetMode="External"/><Relationship Id="rId5" Type="http://schemas.openxmlformats.org/officeDocument/2006/relationships/hyperlink" Target="https://extranet.who.int/hslp/?q=content/terms-use" TargetMode="External"/><Relationship Id="rId4"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8.svg"/><Relationship Id="rId3" Type="http://schemas.openxmlformats.org/officeDocument/2006/relationships/tags" Target="../tags/tag88.xml"/><Relationship Id="rId7" Type="http://schemas.openxmlformats.org/officeDocument/2006/relationships/image" Target="../media/image7.png"/><Relationship Id="rId2" Type="http://schemas.openxmlformats.org/officeDocument/2006/relationships/tags" Target="../tags/tag87.xml"/><Relationship Id="rId1" Type="http://schemas.openxmlformats.org/officeDocument/2006/relationships/tags" Target="../tags/tag86.xml"/><Relationship Id="rId6" Type="http://schemas.openxmlformats.org/officeDocument/2006/relationships/slideLayout" Target="../slideLayouts/slideLayout2.xml"/><Relationship Id="rId5" Type="http://schemas.openxmlformats.org/officeDocument/2006/relationships/tags" Target="../tags/tag90.xml"/><Relationship Id="rId4" Type="http://schemas.openxmlformats.org/officeDocument/2006/relationships/tags" Target="../tags/tag89.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92.xml"/><Relationship Id="rId1" Type="http://schemas.openxmlformats.org/officeDocument/2006/relationships/tags" Target="../tags/tag91.xml"/><Relationship Id="rId4" Type="http://schemas.openxmlformats.org/officeDocument/2006/relationships/notesSlide" Target="../notesSlides/notesSlide3.xml"/></Relationships>
</file>

<file path=ppt/slides/_rels/slide22.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95.xml"/><Relationship Id="rId7" Type="http://schemas.openxmlformats.org/officeDocument/2006/relationships/tags" Target="../tags/tag99.xml"/><Relationship Id="rId2" Type="http://schemas.openxmlformats.org/officeDocument/2006/relationships/tags" Target="../tags/tag94.xml"/><Relationship Id="rId1" Type="http://schemas.openxmlformats.org/officeDocument/2006/relationships/tags" Target="../tags/tag93.xml"/><Relationship Id="rId6" Type="http://schemas.openxmlformats.org/officeDocument/2006/relationships/tags" Target="../tags/tag98.xml"/><Relationship Id="rId11" Type="http://schemas.openxmlformats.org/officeDocument/2006/relationships/hyperlink" Target="https://www.who.int/fr/publications-detail/9789240015319" TargetMode="External"/><Relationship Id="rId5" Type="http://schemas.openxmlformats.org/officeDocument/2006/relationships/tags" Target="../tags/tag97.xml"/><Relationship Id="rId10" Type="http://schemas.openxmlformats.org/officeDocument/2006/relationships/image" Target="../media/image13.svg"/><Relationship Id="rId4" Type="http://schemas.openxmlformats.org/officeDocument/2006/relationships/tags" Target="../tags/tag96.xml"/><Relationship Id="rId9" Type="http://schemas.openxmlformats.org/officeDocument/2006/relationships/image" Target="../media/image12.png"/></Relationships>
</file>

<file path=ppt/slides/_rels/slide23.xml.rels><?xml version="1.0" encoding="UTF-8" standalone="yes"?>
<Relationships xmlns="http://schemas.openxmlformats.org/package/2006/relationships"><Relationship Id="rId8" Type="http://schemas.openxmlformats.org/officeDocument/2006/relationships/hyperlink" Target="mailto:rapidalert@who.int" TargetMode="External"/><Relationship Id="rId3" Type="http://schemas.openxmlformats.org/officeDocument/2006/relationships/tags" Target="../tags/tag102.xml"/><Relationship Id="rId7" Type="http://schemas.openxmlformats.org/officeDocument/2006/relationships/slideLayout" Target="../slideLayouts/slideLayout2.xml"/><Relationship Id="rId2" Type="http://schemas.openxmlformats.org/officeDocument/2006/relationships/tags" Target="../tags/tag101.xml"/><Relationship Id="rId1" Type="http://schemas.openxmlformats.org/officeDocument/2006/relationships/tags" Target="../tags/tag100.xml"/><Relationship Id="rId6" Type="http://schemas.openxmlformats.org/officeDocument/2006/relationships/tags" Target="../tags/tag105.xml"/><Relationship Id="rId5" Type="http://schemas.openxmlformats.org/officeDocument/2006/relationships/tags" Target="../tags/tag104.xml"/><Relationship Id="rId4" Type="http://schemas.openxmlformats.org/officeDocument/2006/relationships/tags" Target="../tags/tag103.xml"/><Relationship Id="rId9" Type="http://schemas.openxmlformats.org/officeDocument/2006/relationships/hyperlink" Target="https://www.who.int/fr/publications-detail/9789240015319" TargetMode="External"/></Relationships>
</file>

<file path=ppt/slides/_rels/slide24.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108.xml"/><Relationship Id="rId7" Type="http://schemas.openxmlformats.org/officeDocument/2006/relationships/tags" Target="../tags/tag112.xml"/><Relationship Id="rId2" Type="http://schemas.openxmlformats.org/officeDocument/2006/relationships/tags" Target="../tags/tag107.xml"/><Relationship Id="rId1" Type="http://schemas.openxmlformats.org/officeDocument/2006/relationships/tags" Target="../tags/tag106.xml"/><Relationship Id="rId6" Type="http://schemas.openxmlformats.org/officeDocument/2006/relationships/tags" Target="../tags/tag111.xml"/><Relationship Id="rId11" Type="http://schemas.openxmlformats.org/officeDocument/2006/relationships/image" Target="../media/image15.png"/><Relationship Id="rId5" Type="http://schemas.openxmlformats.org/officeDocument/2006/relationships/tags" Target="../tags/tag110.xml"/><Relationship Id="rId10" Type="http://schemas.openxmlformats.org/officeDocument/2006/relationships/image" Target="../media/image14.png"/><Relationship Id="rId4" Type="http://schemas.openxmlformats.org/officeDocument/2006/relationships/tags" Target="../tags/tag109.xml"/><Relationship Id="rId9" Type="http://schemas.openxmlformats.org/officeDocument/2006/relationships/hyperlink" Target="https://cdn.who.int/media/docs/default-source/substandard-and-falsified/pms_user_feedback_form.docx?sfvrsn=3856959_17" TargetMode="External"/></Relationships>
</file>

<file path=ppt/slides/_rels/slide25.xml.rels><?xml version="1.0" encoding="UTF-8" standalone="yes"?>
<Relationships xmlns="http://schemas.openxmlformats.org/package/2006/relationships"><Relationship Id="rId8" Type="http://schemas.openxmlformats.org/officeDocument/2006/relationships/tags" Target="../tags/tag120.xml"/><Relationship Id="rId3" Type="http://schemas.openxmlformats.org/officeDocument/2006/relationships/tags" Target="../tags/tag115.xml"/><Relationship Id="rId7" Type="http://schemas.openxmlformats.org/officeDocument/2006/relationships/tags" Target="../tags/tag119.xml"/><Relationship Id="rId12" Type="http://schemas.openxmlformats.org/officeDocument/2006/relationships/image" Target="../media/image17.png"/><Relationship Id="rId2" Type="http://schemas.openxmlformats.org/officeDocument/2006/relationships/tags" Target="../tags/tag114.xml"/><Relationship Id="rId1" Type="http://schemas.openxmlformats.org/officeDocument/2006/relationships/tags" Target="../tags/tag113.xml"/><Relationship Id="rId6" Type="http://schemas.openxmlformats.org/officeDocument/2006/relationships/tags" Target="../tags/tag118.xml"/><Relationship Id="rId11" Type="http://schemas.openxmlformats.org/officeDocument/2006/relationships/image" Target="../media/image16.png"/><Relationship Id="rId5" Type="http://schemas.openxmlformats.org/officeDocument/2006/relationships/tags" Target="../tags/tag117.xml"/><Relationship Id="rId10" Type="http://schemas.openxmlformats.org/officeDocument/2006/relationships/notesSlide" Target="../notesSlides/notesSlide4.xml"/><Relationship Id="rId4" Type="http://schemas.openxmlformats.org/officeDocument/2006/relationships/tags" Target="../tags/tag116.xml"/><Relationship Id="rId9"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8" Type="http://schemas.openxmlformats.org/officeDocument/2006/relationships/tags" Target="../tags/tag128.xml"/><Relationship Id="rId3" Type="http://schemas.openxmlformats.org/officeDocument/2006/relationships/tags" Target="../tags/tag123.xml"/><Relationship Id="rId7" Type="http://schemas.openxmlformats.org/officeDocument/2006/relationships/tags" Target="../tags/tag127.xml"/><Relationship Id="rId12" Type="http://schemas.openxmlformats.org/officeDocument/2006/relationships/image" Target="../media/image17.png"/><Relationship Id="rId2" Type="http://schemas.openxmlformats.org/officeDocument/2006/relationships/tags" Target="../tags/tag122.xml"/><Relationship Id="rId1" Type="http://schemas.openxmlformats.org/officeDocument/2006/relationships/tags" Target="../tags/tag121.xml"/><Relationship Id="rId6" Type="http://schemas.openxmlformats.org/officeDocument/2006/relationships/tags" Target="../tags/tag126.xml"/><Relationship Id="rId11" Type="http://schemas.openxmlformats.org/officeDocument/2006/relationships/image" Target="../media/image16.png"/><Relationship Id="rId5" Type="http://schemas.openxmlformats.org/officeDocument/2006/relationships/tags" Target="../tags/tag125.xml"/><Relationship Id="rId10" Type="http://schemas.openxmlformats.org/officeDocument/2006/relationships/notesSlide" Target="../notesSlides/notesSlide5.xml"/><Relationship Id="rId4" Type="http://schemas.openxmlformats.org/officeDocument/2006/relationships/tags" Target="../tags/tag124.xml"/><Relationship Id="rId9"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8" Type="http://schemas.openxmlformats.org/officeDocument/2006/relationships/tags" Target="../tags/tag136.xml"/><Relationship Id="rId3" Type="http://schemas.openxmlformats.org/officeDocument/2006/relationships/tags" Target="../tags/tag131.xml"/><Relationship Id="rId7" Type="http://schemas.openxmlformats.org/officeDocument/2006/relationships/tags" Target="../tags/tag135.xml"/><Relationship Id="rId12" Type="http://schemas.openxmlformats.org/officeDocument/2006/relationships/image" Target="../media/image17.png"/><Relationship Id="rId2" Type="http://schemas.openxmlformats.org/officeDocument/2006/relationships/tags" Target="../tags/tag130.xml"/><Relationship Id="rId1" Type="http://schemas.openxmlformats.org/officeDocument/2006/relationships/tags" Target="../tags/tag129.xml"/><Relationship Id="rId6" Type="http://schemas.openxmlformats.org/officeDocument/2006/relationships/tags" Target="../tags/tag134.xml"/><Relationship Id="rId11" Type="http://schemas.openxmlformats.org/officeDocument/2006/relationships/image" Target="../media/image16.png"/><Relationship Id="rId5" Type="http://schemas.openxmlformats.org/officeDocument/2006/relationships/tags" Target="../tags/tag133.xml"/><Relationship Id="rId10" Type="http://schemas.openxmlformats.org/officeDocument/2006/relationships/notesSlide" Target="../notesSlides/notesSlide6.xml"/><Relationship Id="rId4" Type="http://schemas.openxmlformats.org/officeDocument/2006/relationships/tags" Target="../tags/tag132.xml"/><Relationship Id="rId9"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38.xml"/><Relationship Id="rId1" Type="http://schemas.openxmlformats.org/officeDocument/2006/relationships/tags" Target="../tags/tag137.xml"/></Relationships>
</file>

<file path=ppt/slides/_rels/slide3.xml.rels><?xml version="1.0" encoding="UTF-8" standalone="yes"?>
<Relationships xmlns="http://schemas.openxmlformats.org/package/2006/relationships"><Relationship Id="rId3" Type="http://schemas.openxmlformats.org/officeDocument/2006/relationships/tags" Target="../tags/tag10.xml"/><Relationship Id="rId7" Type="http://schemas.openxmlformats.org/officeDocument/2006/relationships/notesSlide" Target="../notesSlides/notesSlide1.xml"/><Relationship Id="rId2" Type="http://schemas.openxmlformats.org/officeDocument/2006/relationships/tags" Target="../tags/tag9.xml"/><Relationship Id="rId1" Type="http://schemas.openxmlformats.org/officeDocument/2006/relationships/tags" Target="../tags/tag8.xml"/><Relationship Id="rId6" Type="http://schemas.openxmlformats.org/officeDocument/2006/relationships/slideLayout" Target="../slideLayouts/slideLayout2.xml"/><Relationship Id="rId5" Type="http://schemas.openxmlformats.org/officeDocument/2006/relationships/tags" Target="../tags/tag12.xml"/><Relationship Id="rId4" Type="http://schemas.openxmlformats.org/officeDocument/2006/relationships/tags" Target="../tags/tag11.xml"/></Relationships>
</file>

<file path=ppt/slides/_rels/slide4.xml.rels><?xml version="1.0" encoding="UTF-8" standalone="yes"?>
<Relationships xmlns="http://schemas.openxmlformats.org/package/2006/relationships"><Relationship Id="rId3" Type="http://schemas.openxmlformats.org/officeDocument/2006/relationships/tags" Target="../tags/tag15.xml"/><Relationship Id="rId7" Type="http://schemas.openxmlformats.org/officeDocument/2006/relationships/image" Target="../media/image6.jpeg"/><Relationship Id="rId2" Type="http://schemas.openxmlformats.org/officeDocument/2006/relationships/tags" Target="../tags/tag14.xml"/><Relationship Id="rId1" Type="http://schemas.openxmlformats.org/officeDocument/2006/relationships/tags" Target="../tags/tag13.xml"/><Relationship Id="rId6" Type="http://schemas.openxmlformats.org/officeDocument/2006/relationships/slideLayout" Target="../slideLayouts/slideLayout2.xml"/><Relationship Id="rId5" Type="http://schemas.openxmlformats.org/officeDocument/2006/relationships/tags" Target="../tags/tag17.xml"/><Relationship Id="rId4" Type="http://schemas.openxmlformats.org/officeDocument/2006/relationships/tags" Target="../tags/tag16.xml"/></Relationships>
</file>

<file path=ppt/slides/_rels/slide5.xml.rels><?xml version="1.0" encoding="UTF-8" standalone="yes"?>
<Relationships xmlns="http://schemas.openxmlformats.org/package/2006/relationships"><Relationship Id="rId3" Type="http://schemas.openxmlformats.org/officeDocument/2006/relationships/tags" Target="../tags/tag20.xml"/><Relationship Id="rId2" Type="http://schemas.openxmlformats.org/officeDocument/2006/relationships/tags" Target="../tags/tag19.xml"/><Relationship Id="rId1" Type="http://schemas.openxmlformats.org/officeDocument/2006/relationships/tags" Target="../tags/tag18.xml"/><Relationship Id="rId5" Type="http://schemas.openxmlformats.org/officeDocument/2006/relationships/slideLayout" Target="../slideLayouts/slideLayout2.xml"/><Relationship Id="rId4" Type="http://schemas.openxmlformats.org/officeDocument/2006/relationships/tags" Target="../tags/tag21.xml"/></Relationships>
</file>

<file path=ppt/slides/_rels/slide6.xml.rels><?xml version="1.0" encoding="UTF-8" standalone="yes"?>
<Relationships xmlns="http://schemas.openxmlformats.org/package/2006/relationships"><Relationship Id="rId3" Type="http://schemas.openxmlformats.org/officeDocument/2006/relationships/tags" Target="../tags/tag24.xml"/><Relationship Id="rId2" Type="http://schemas.openxmlformats.org/officeDocument/2006/relationships/tags" Target="../tags/tag23.xml"/><Relationship Id="rId1" Type="http://schemas.openxmlformats.org/officeDocument/2006/relationships/tags" Target="../tags/tag22.xml"/><Relationship Id="rId5" Type="http://schemas.openxmlformats.org/officeDocument/2006/relationships/slideLayout" Target="../slideLayouts/slideLayout2.xml"/><Relationship Id="rId4" Type="http://schemas.openxmlformats.org/officeDocument/2006/relationships/tags" Target="../tags/tag25.xml"/></Relationships>
</file>

<file path=ppt/slides/_rels/slide7.xml.rels><?xml version="1.0" encoding="UTF-8" standalone="yes"?>
<Relationships xmlns="http://schemas.openxmlformats.org/package/2006/relationships"><Relationship Id="rId3" Type="http://schemas.openxmlformats.org/officeDocument/2006/relationships/tags" Target="../tags/tag28.xml"/><Relationship Id="rId2" Type="http://schemas.openxmlformats.org/officeDocument/2006/relationships/tags" Target="../tags/tag27.xml"/><Relationship Id="rId1" Type="http://schemas.openxmlformats.org/officeDocument/2006/relationships/tags" Target="../tags/tag26.xml"/><Relationship Id="rId5" Type="http://schemas.openxmlformats.org/officeDocument/2006/relationships/slideLayout" Target="../slideLayouts/slideLayout2.xml"/><Relationship Id="rId4" Type="http://schemas.openxmlformats.org/officeDocument/2006/relationships/tags" Target="../tags/tag29.xml"/></Relationships>
</file>

<file path=ppt/slides/_rels/slide8.xml.rels><?xml version="1.0" encoding="UTF-8" standalone="yes"?>
<Relationships xmlns="http://schemas.openxmlformats.org/package/2006/relationships"><Relationship Id="rId8" Type="http://schemas.openxmlformats.org/officeDocument/2006/relationships/image" Target="../media/image8.svg"/><Relationship Id="rId3" Type="http://schemas.openxmlformats.org/officeDocument/2006/relationships/tags" Target="../tags/tag32.xml"/><Relationship Id="rId7" Type="http://schemas.openxmlformats.org/officeDocument/2006/relationships/image" Target="../media/image7.png"/><Relationship Id="rId2" Type="http://schemas.openxmlformats.org/officeDocument/2006/relationships/tags" Target="../tags/tag31.xml"/><Relationship Id="rId1" Type="http://schemas.openxmlformats.org/officeDocument/2006/relationships/tags" Target="../tags/tag30.xml"/><Relationship Id="rId6" Type="http://schemas.openxmlformats.org/officeDocument/2006/relationships/slideLayout" Target="../slideLayouts/slideLayout2.xml"/><Relationship Id="rId5" Type="http://schemas.openxmlformats.org/officeDocument/2006/relationships/tags" Target="../tags/tag34.xml"/><Relationship Id="rId4" Type="http://schemas.openxmlformats.org/officeDocument/2006/relationships/tags" Target="../tags/tag33.xml"/></Relationships>
</file>

<file path=ppt/slides/_rels/slide9.xml.rels><?xml version="1.0" encoding="UTF-8" standalone="yes"?>
<Relationships xmlns="http://schemas.openxmlformats.org/package/2006/relationships"><Relationship Id="rId8" Type="http://schemas.openxmlformats.org/officeDocument/2006/relationships/image" Target="../media/image8.svg"/><Relationship Id="rId3" Type="http://schemas.openxmlformats.org/officeDocument/2006/relationships/tags" Target="../tags/tag37.xml"/><Relationship Id="rId7" Type="http://schemas.openxmlformats.org/officeDocument/2006/relationships/image" Target="../media/image7.png"/><Relationship Id="rId2" Type="http://schemas.openxmlformats.org/officeDocument/2006/relationships/tags" Target="../tags/tag36.xml"/><Relationship Id="rId1" Type="http://schemas.openxmlformats.org/officeDocument/2006/relationships/tags" Target="../tags/tag35.xml"/><Relationship Id="rId6" Type="http://schemas.openxmlformats.org/officeDocument/2006/relationships/slideLayout" Target="../slideLayouts/slideLayout2.xml"/><Relationship Id="rId5" Type="http://schemas.openxmlformats.org/officeDocument/2006/relationships/tags" Target="../tags/tag39.xml"/><Relationship Id="rId4" Type="http://schemas.openxmlformats.org/officeDocument/2006/relationships/tags" Target="../tags/tag3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67B4B2-1362-8E48-9BA4-CEEE750729F8}"/>
              </a:ext>
            </a:extLst>
          </p:cNvPr>
          <p:cNvSpPr>
            <a:spLocks noGrp="1"/>
          </p:cNvSpPr>
          <p:nvPr>
            <p:ph type="ctrTitle"/>
            <p:custDataLst>
              <p:tags r:id="rId1"/>
            </p:custDataLst>
          </p:nvPr>
        </p:nvSpPr>
        <p:spPr/>
        <p:txBody>
          <a:bodyPr rtlCol="0"/>
          <a:lstStyle/>
          <a:p>
            <a:pPr rtl="0"/>
            <a:r>
              <a:rPr lang="fr-FR"/>
              <a:t>10</a:t>
            </a:r>
          </a:p>
        </p:txBody>
      </p:sp>
      <p:sp>
        <p:nvSpPr>
          <p:cNvPr id="3" name="Subtitle 2">
            <a:extLst>
              <a:ext uri="{FF2B5EF4-FFF2-40B4-BE49-F238E27FC236}">
                <a16:creationId xmlns:a16="http://schemas.microsoft.com/office/drawing/2014/main" id="{BD7729C4-0A5B-5B46-AF7E-D455DC7D5FF9}"/>
              </a:ext>
            </a:extLst>
          </p:cNvPr>
          <p:cNvSpPr>
            <a:spLocks noGrp="1"/>
          </p:cNvSpPr>
          <p:nvPr>
            <p:ph type="subTitle" idx="1"/>
            <p:custDataLst>
              <p:tags r:id="rId2"/>
            </p:custDataLst>
          </p:nvPr>
        </p:nvSpPr>
        <p:spPr/>
        <p:txBody>
          <a:bodyPr rtlCol="0">
            <a:normAutofit/>
          </a:bodyPr>
          <a:lstStyle/>
          <a:p>
            <a:pPr rtl="0"/>
            <a:r>
              <a:rPr lang="fr-FR" sz="3600" dirty="0"/>
              <a:t>Assurer des résultats de qualité</a:t>
            </a:r>
          </a:p>
        </p:txBody>
      </p:sp>
      <p:pic>
        <p:nvPicPr>
          <p:cNvPr id="5" name="Picture 4">
            <a:extLst>
              <a:ext uri="{FF2B5EF4-FFF2-40B4-BE49-F238E27FC236}">
                <a16:creationId xmlns:a16="http://schemas.microsoft.com/office/drawing/2014/main" id="{161FA561-256F-A242-81EF-6F0A47278AB4}"/>
              </a:ext>
            </a:extLst>
          </p:cNvPr>
          <p:cNvPicPr>
            <a:picLocks noChangeAspect="1"/>
          </p:cNvPicPr>
          <p:nvPr>
            <p:custDataLst>
              <p:tags r:id="rId3"/>
            </p:custDataLst>
          </p:nvPr>
        </p:nvPicPr>
        <p:blipFill>
          <a:blip r:embed="rId6">
            <a:extLst>
              <a:ext uri="{28A0092B-C50C-407E-A947-70E740481C1C}">
                <a14:useLocalDpi xmlns:a14="http://schemas.microsoft.com/office/drawing/2010/main" val="0"/>
              </a:ext>
            </a:extLst>
          </a:blip>
          <a:stretch>
            <a:fillRect/>
          </a:stretch>
        </p:blipFill>
        <p:spPr>
          <a:xfrm>
            <a:off x="3467595" y="162817"/>
            <a:ext cx="2257794" cy="791235"/>
          </a:xfrm>
          <a:prstGeom prst="rect">
            <a:avLst/>
          </a:prstGeom>
        </p:spPr>
      </p:pic>
      <p:pic>
        <p:nvPicPr>
          <p:cNvPr id="6" name="Picture 5">
            <a:extLst>
              <a:ext uri="{FF2B5EF4-FFF2-40B4-BE49-F238E27FC236}">
                <a16:creationId xmlns:a16="http://schemas.microsoft.com/office/drawing/2014/main" id="{2C76468E-9C5D-48DC-989B-612F968512E2}"/>
              </a:ext>
            </a:extLst>
          </p:cNvPr>
          <p:cNvPicPr/>
          <p:nvPr>
            <p:custDataLst>
              <p:tags r:id="rId4"/>
            </p:custDataLst>
          </p:nvPr>
        </p:nvPicPr>
        <p:blipFill>
          <a:blip r:embed="rId7">
            <a:extLst>
              <a:ext uri="{28A0092B-C50C-407E-A947-70E740481C1C}">
                <a14:useLocalDpi xmlns:a14="http://schemas.microsoft.com/office/drawing/2010/main" val="0"/>
              </a:ext>
            </a:extLst>
          </a:blip>
          <a:srcRect/>
          <a:stretch>
            <a:fillRect/>
          </a:stretch>
        </p:blipFill>
        <p:spPr bwMode="auto">
          <a:xfrm>
            <a:off x="29496" y="14748"/>
            <a:ext cx="3067665" cy="954052"/>
          </a:xfrm>
          <a:prstGeom prst="rect">
            <a:avLst/>
          </a:prstGeom>
          <a:noFill/>
          <a:ln>
            <a:noFill/>
          </a:ln>
        </p:spPr>
      </p:pic>
    </p:spTree>
    <p:extLst>
      <p:ext uri="{BB962C8B-B14F-4D97-AF65-F5344CB8AC3E}">
        <p14:creationId xmlns:p14="http://schemas.microsoft.com/office/powerpoint/2010/main" val="28650385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custDataLst>
              <p:tags r:id="rId1"/>
            </p:custDataLst>
          </p:nvPr>
        </p:nvSpPr>
        <p:spPr>
          <a:xfrm>
            <a:off x="838199" y="450226"/>
            <a:ext cx="10515600" cy="942814"/>
          </a:xfrm>
        </p:spPr>
        <p:txBody>
          <a:bodyPr rtlCol="0"/>
          <a:lstStyle/>
          <a:p>
            <a:pPr rtl="0"/>
            <a:r>
              <a:rPr lang="fr" dirty="0"/>
              <a:t>Démonstration et évaluations des compétences/</a:t>
            </a:r>
            <a:r>
              <a:rPr lang="fr-FR" dirty="0"/>
              <a:t>contrôle de la bonne exécution</a:t>
            </a:r>
            <a:endParaRPr lang="en-GB" dirty="0"/>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custDataLst>
              <p:tags r:id="rId2"/>
            </p:custDataLst>
          </p:nvPr>
        </p:nvSpPr>
        <p:spPr/>
        <p:txBody>
          <a:bodyPr rtlCol="0">
            <a:normAutofit/>
          </a:bodyPr>
          <a:lstStyle/>
          <a:p>
            <a:r>
              <a:rPr lang="fr" dirty="0"/>
              <a:t>Les matériels de CQ devraient être utilisés pour démontrer comment </a:t>
            </a:r>
            <a:r>
              <a:rPr lang="en-US" dirty="0" err="1"/>
              <a:t>réaliser</a:t>
            </a:r>
            <a:r>
              <a:rPr lang="en-US" dirty="0"/>
              <a:t> </a:t>
            </a:r>
            <a:r>
              <a:rPr lang="fr" dirty="0"/>
              <a:t>le </a:t>
            </a:r>
            <a:r>
              <a:rPr lang="fr-FR" dirty="0"/>
              <a:t>TDR-Ag du SARS-CoV-2</a:t>
            </a:r>
            <a:r>
              <a:rPr lang="fr" dirty="0"/>
              <a:t>.</a:t>
            </a:r>
          </a:p>
          <a:p>
            <a:pPr rtl="0"/>
            <a:r>
              <a:rPr lang="fr" dirty="0"/>
              <a:t>Après la formation, tous les </a:t>
            </a:r>
            <a:r>
              <a:rPr lang="en-US" dirty="0" err="1"/>
              <a:t>utilisateurs</a:t>
            </a:r>
            <a:r>
              <a:rPr lang="fr" dirty="0"/>
              <a:t> doivent se soumettre à une évaluation de leurs compétences afin de certifier qu’ils maîtrisent les procédures de </a:t>
            </a:r>
            <a:r>
              <a:rPr lang="en-US" dirty="0"/>
              <a:t>test</a:t>
            </a:r>
            <a:r>
              <a:rPr lang="fr" dirty="0"/>
              <a:t>.</a:t>
            </a:r>
          </a:p>
          <a:p>
            <a:pPr rtl="0"/>
            <a:r>
              <a:rPr lang="fr" dirty="0"/>
              <a:t>Voir ‘Module 11 : </a:t>
            </a:r>
            <a:r>
              <a:rPr lang="en-US" dirty="0"/>
              <a:t>Formation des </a:t>
            </a:r>
            <a:r>
              <a:rPr lang="fr" dirty="0"/>
              <a:t>utilisateurs’ </a:t>
            </a:r>
            <a:r>
              <a:rPr lang="en-US" dirty="0"/>
              <a:t>pour</a:t>
            </a:r>
            <a:r>
              <a:rPr lang="fr" dirty="0"/>
              <a:t> plus d’informations sur la conduite d’une évaluation des compétence</a:t>
            </a:r>
            <a:r>
              <a:rPr lang="fr-FR" dirty="0"/>
              <a:t>s</a:t>
            </a:r>
            <a:endParaRPr lang="en" i="1" dirty="0"/>
          </a:p>
          <a:p>
            <a:pPr rtl="0"/>
            <a:r>
              <a:rPr lang="fr" dirty="0"/>
              <a:t>Les évaluations de</a:t>
            </a:r>
            <a:r>
              <a:rPr lang="en-US" dirty="0"/>
              <a:t>s</a:t>
            </a:r>
            <a:r>
              <a:rPr lang="fr" dirty="0"/>
              <a:t> compétences sont effectuées à l’aide de matériels de </a:t>
            </a:r>
            <a:r>
              <a:rPr lang="en-US" dirty="0"/>
              <a:t>CQ.</a:t>
            </a:r>
            <a:endParaRPr lang="fr" dirty="0"/>
          </a:p>
          <a:p>
            <a:pPr rtl="0"/>
            <a:r>
              <a:rPr lang="fr" dirty="0"/>
              <a:t>Si possible, les </a:t>
            </a:r>
            <a:r>
              <a:rPr lang="en-US" dirty="0" err="1"/>
              <a:t>utilisateurs</a:t>
            </a:r>
            <a:r>
              <a:rPr lang="fr" dirty="0"/>
              <a:t> réalisant les évaluations ne devraient pas </a:t>
            </a:r>
            <a:r>
              <a:rPr lang="en-US" dirty="0" err="1"/>
              <a:t>connaître</a:t>
            </a:r>
            <a:r>
              <a:rPr lang="en-US" dirty="0"/>
              <a:t> par </a:t>
            </a:r>
            <a:r>
              <a:rPr lang="en-US" dirty="0" err="1"/>
              <a:t>avance</a:t>
            </a:r>
            <a:r>
              <a:rPr lang="en-US" dirty="0"/>
              <a:t> </a:t>
            </a:r>
            <a:r>
              <a:rPr lang="fr" dirty="0"/>
              <a:t>les résultats des matériels de </a:t>
            </a:r>
            <a:r>
              <a:rPr lang="en-US" dirty="0"/>
              <a:t>CQ</a:t>
            </a:r>
            <a:r>
              <a:rPr lang="fr" dirty="0"/>
              <a:t>. </a:t>
            </a:r>
          </a:p>
          <a:p>
            <a:pPr marL="0" indent="0" rtl="0">
              <a:buNone/>
            </a:pPr>
            <a:endParaRPr lang="en-US" dirty="0"/>
          </a:p>
          <a:p>
            <a:pPr rtl="0"/>
            <a:endParaRPr lang="en-GB" dirty="0"/>
          </a:p>
          <a:p>
            <a:pPr rtl="0"/>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custDataLst>
              <p:tags r:id="rId3"/>
            </p:custDataLst>
          </p:nvPr>
        </p:nvSpPr>
        <p:spPr/>
        <p:txBody>
          <a:bodyPr rtlCol="0"/>
          <a:lstStyle/>
          <a:p>
            <a:pPr rtl="0"/>
            <a:fld id="{42D34DE6-22C6-0E40-B20E-F2D718CBADB2}" type="slidenum">
              <a:rPr lang="en-GB" smtClean="0"/>
              <a:pPr rtl="0"/>
              <a:t>10</a:t>
            </a:fld>
            <a:endParaRPr lang="en-GB" sz="1000" dirty="0"/>
          </a:p>
        </p:txBody>
      </p:sp>
      <p:sp>
        <p:nvSpPr>
          <p:cNvPr id="4" name="Footer Placeholder 3">
            <a:extLst>
              <a:ext uri="{FF2B5EF4-FFF2-40B4-BE49-F238E27FC236}">
                <a16:creationId xmlns:a16="http://schemas.microsoft.com/office/drawing/2014/main" id="{5D476835-DC4A-ED11-C1C1-E23BAA2C1302}"/>
              </a:ext>
            </a:extLst>
          </p:cNvPr>
          <p:cNvSpPr>
            <a:spLocks noGrp="1"/>
          </p:cNvSpPr>
          <p:nvPr>
            <p:ph type="ftr" sz="quarter" idx="11"/>
            <p:custDataLst>
              <p:tags r:id="rId4"/>
            </p:custDataLst>
          </p:nvPr>
        </p:nvSpPr>
        <p:spPr>
          <a:xfrm>
            <a:off x="838199" y="6356350"/>
            <a:ext cx="7952509" cy="501650"/>
          </a:xfrm>
        </p:spPr>
        <p:txBody>
          <a:bodyPr/>
          <a:lstStyle/>
          <a:p>
            <a:r>
              <a:rPr lang="fr-FR" dirty="0"/>
              <a:t>Atelier de formation sur les tests de diagnostic rapide antigéniques du SARS-CoV-2 – v3.0 | Assurer des résultats de qualité</a:t>
            </a:r>
          </a:p>
        </p:txBody>
      </p:sp>
    </p:spTree>
    <p:extLst>
      <p:ext uri="{BB962C8B-B14F-4D97-AF65-F5344CB8AC3E}">
        <p14:creationId xmlns:p14="http://schemas.microsoft.com/office/powerpoint/2010/main" val="9500034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custDataLst>
              <p:tags r:id="rId1"/>
            </p:custDataLst>
          </p:nvPr>
        </p:nvSpPr>
        <p:spPr>
          <a:xfrm>
            <a:off x="838200" y="636641"/>
            <a:ext cx="10515600" cy="942814"/>
          </a:xfrm>
        </p:spPr>
        <p:txBody>
          <a:bodyPr rtlCol="0"/>
          <a:lstStyle/>
          <a:p>
            <a:pPr rtl="0"/>
            <a:r>
              <a:rPr lang="fr-FR" dirty="0"/>
              <a:t>Préparer les matériels de CQ pour la démonstration et l’évaluation des compétences</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custDataLst>
              <p:tags r:id="rId2"/>
            </p:custDataLst>
          </p:nvPr>
        </p:nvSpPr>
        <p:spPr>
          <a:xfrm>
            <a:off x="838200" y="2207369"/>
            <a:ext cx="10515600" cy="4440760"/>
          </a:xfrm>
        </p:spPr>
        <p:txBody>
          <a:bodyPr rtlCol="0"/>
          <a:lstStyle/>
          <a:p>
            <a:pPr rtl="0" fontAlgn="base"/>
            <a:endParaRPr lang="fr-FR" dirty="0"/>
          </a:p>
          <a:p>
            <a:pPr rtl="0" fontAlgn="base"/>
            <a:r>
              <a:rPr lang="fr-FR" dirty="0"/>
              <a:t>Les matériaux d’évaluation du CQ doivent être reconstitués et/ou testés conformément aux instructions du fabricant :</a:t>
            </a:r>
          </a:p>
          <a:p>
            <a:pPr lvl="1" rtl="0" fontAlgn="base"/>
            <a:r>
              <a:rPr lang="fr-FR" b="1" dirty="0">
                <a:solidFill>
                  <a:srgbClr val="009AC9"/>
                </a:solidFill>
              </a:rPr>
              <a:t>Contrôles reconstitués</a:t>
            </a:r>
          </a:p>
          <a:p>
            <a:pPr marL="457200" lvl="1" indent="0" fontAlgn="base">
              <a:buNone/>
            </a:pPr>
            <a:r>
              <a:rPr lang="fr-FR" b="1" dirty="0">
                <a:solidFill>
                  <a:srgbClr val="009AC9"/>
                </a:solidFill>
              </a:rPr>
              <a:t>	</a:t>
            </a:r>
            <a:r>
              <a:rPr lang="fr-FR" dirty="0"/>
              <a:t>Ajoutez les comprimés de contrôle positif et négatif aux tubes de tampon d’extraction (un tube pour chaque contrôle) et fermez-les à l’aide du bouchon fourni. Mélangez les contrôles à la main ou au moyen d’un vortex. Effectuez le TDR-Ag du SARS-CoV-2 selon les instructions.</a:t>
            </a:r>
          </a:p>
          <a:p>
            <a:pPr lvl="1" rtl="0" fontAlgn="base"/>
            <a:r>
              <a:rPr lang="fr-FR" b="1" dirty="0">
                <a:solidFill>
                  <a:srgbClr val="009AC9"/>
                </a:solidFill>
              </a:rPr>
              <a:t>Ecouvillons contrôles</a:t>
            </a:r>
          </a:p>
          <a:p>
            <a:pPr marL="457200" lvl="1" indent="0" fontAlgn="base">
              <a:buNone/>
            </a:pPr>
            <a:r>
              <a:rPr lang="fr-FR" dirty="0"/>
              <a:t>	Placez les écouvillons contrôles positifs et négatifs dans les tubes de tampon d’extraction (un tube pour chaque témoin) et fermez-les à l’aide du bouchon fourni. Effectuez le TDR-Ag du SARS-CoV-2 selon les instructions.</a:t>
            </a:r>
          </a:p>
          <a:p>
            <a:pPr rtl="0" fontAlgn="base"/>
            <a:endParaRPr lang="fr-FR" dirty="0"/>
          </a:p>
          <a:p>
            <a:pPr rtl="0"/>
            <a:endParaRPr lang="fr-FR" dirty="0"/>
          </a:p>
          <a:p>
            <a:pPr rtl="0"/>
            <a:endParaRPr lang="fr-FR"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custDataLst>
              <p:tags r:id="rId3"/>
            </p:custDataLst>
          </p:nvPr>
        </p:nvSpPr>
        <p:spPr/>
        <p:txBody>
          <a:bodyPr rtlCol="0"/>
          <a:lstStyle/>
          <a:p>
            <a:pPr rtl="0"/>
            <a:fld id="{42D34DE6-22C6-0E40-B20E-F2D718CBADB2}" type="slidenum">
              <a:rPr lang="fr-FR" smtClean="0"/>
              <a:pPr rtl="0"/>
              <a:t>11</a:t>
            </a:fld>
            <a:endParaRPr lang="fr-FR" sz="1000"/>
          </a:p>
        </p:txBody>
      </p:sp>
      <p:grpSp>
        <p:nvGrpSpPr>
          <p:cNvPr id="6" name="Group 5">
            <a:extLst>
              <a:ext uri="{FF2B5EF4-FFF2-40B4-BE49-F238E27FC236}">
                <a16:creationId xmlns:a16="http://schemas.microsoft.com/office/drawing/2014/main" id="{578C277B-D179-FE45-927F-98BFA273C4AE}"/>
              </a:ext>
            </a:extLst>
          </p:cNvPr>
          <p:cNvGrpSpPr/>
          <p:nvPr>
            <p:custDataLst>
              <p:tags r:id="rId4"/>
            </p:custDataLst>
          </p:nvPr>
        </p:nvGrpSpPr>
        <p:grpSpPr>
          <a:xfrm>
            <a:off x="8153400" y="1818263"/>
            <a:ext cx="3888782" cy="596348"/>
            <a:chOff x="7861998" y="1527451"/>
            <a:chExt cx="3888782" cy="596348"/>
          </a:xfrm>
        </p:grpSpPr>
        <p:sp>
          <p:nvSpPr>
            <p:cNvPr id="7" name="Oval 6">
              <a:extLst>
                <a:ext uri="{FF2B5EF4-FFF2-40B4-BE49-F238E27FC236}">
                  <a16:creationId xmlns:a16="http://schemas.microsoft.com/office/drawing/2014/main" id="{BD0EA4BA-6F1E-5948-910A-BC5D8E293BF4}"/>
                </a:ext>
              </a:extLst>
            </p:cNvPr>
            <p:cNvSpPr/>
            <p:nvPr/>
          </p:nvSpPr>
          <p:spPr>
            <a:xfrm>
              <a:off x="7861998" y="1527451"/>
              <a:ext cx="596348" cy="596348"/>
            </a:xfrm>
            <a:prstGeom prst="ellipse">
              <a:avLst/>
            </a:prstGeom>
            <a:solidFill>
              <a:srgbClr val="009A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FR"/>
            </a:p>
          </p:txBody>
        </p:sp>
        <p:pic>
          <p:nvPicPr>
            <p:cNvPr id="8" name="Graphic 7" descr="Pencil">
              <a:extLst>
                <a:ext uri="{FF2B5EF4-FFF2-40B4-BE49-F238E27FC236}">
                  <a16:creationId xmlns:a16="http://schemas.microsoft.com/office/drawing/2014/main" id="{6B98FD9B-1279-3142-AC31-C98C06E34D3E}"/>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7983941" y="1649394"/>
              <a:ext cx="352462" cy="352462"/>
            </a:xfrm>
            <a:prstGeom prst="rect">
              <a:avLst/>
            </a:prstGeom>
          </p:spPr>
        </p:pic>
        <p:sp>
          <p:nvSpPr>
            <p:cNvPr id="9" name="TextBox 8">
              <a:extLst>
                <a:ext uri="{FF2B5EF4-FFF2-40B4-BE49-F238E27FC236}">
                  <a16:creationId xmlns:a16="http://schemas.microsoft.com/office/drawing/2014/main" id="{4286B89B-6C12-D14F-A1F1-5902CF1BC437}"/>
                </a:ext>
              </a:extLst>
            </p:cNvPr>
            <p:cNvSpPr txBox="1"/>
            <p:nvPr/>
          </p:nvSpPr>
          <p:spPr>
            <a:xfrm>
              <a:off x="8352305" y="1626785"/>
              <a:ext cx="3398475" cy="430887"/>
            </a:xfrm>
            <a:prstGeom prst="rect">
              <a:avLst/>
            </a:prstGeom>
            <a:solidFill>
              <a:srgbClr val="009AC9"/>
            </a:solidFill>
            <a:ln>
              <a:noFill/>
            </a:ln>
          </p:spPr>
          <p:txBody>
            <a:bodyPr wrap="square" rtlCol="0">
              <a:spAutoFit/>
            </a:bodyPr>
            <a:lstStyle/>
            <a:p>
              <a:pPr rtl="0"/>
              <a:r>
                <a:rPr lang="fr-FR" sz="1100" dirty="0">
                  <a:solidFill>
                    <a:srgbClr val="FFFFFF"/>
                  </a:solidFill>
                  <a:ea typeface="Calibri" charset="0"/>
                  <a:cs typeface="Calibri" charset="0"/>
                </a:rPr>
                <a:t>Cette diapositive pourrait devoir être adaptée selon le TDR de l’antigène du SARS-CoV-2 utilisé. </a:t>
              </a:r>
            </a:p>
          </p:txBody>
        </p:sp>
      </p:grpSp>
      <p:sp>
        <p:nvSpPr>
          <p:cNvPr id="4" name="Footer Placeholder 3">
            <a:extLst>
              <a:ext uri="{FF2B5EF4-FFF2-40B4-BE49-F238E27FC236}">
                <a16:creationId xmlns:a16="http://schemas.microsoft.com/office/drawing/2014/main" id="{2B69F6EC-50CA-A3A5-79C1-6D4EC7AD0176}"/>
              </a:ext>
            </a:extLst>
          </p:cNvPr>
          <p:cNvSpPr>
            <a:spLocks noGrp="1"/>
          </p:cNvSpPr>
          <p:nvPr>
            <p:ph type="ftr" sz="quarter" idx="11"/>
            <p:custDataLst>
              <p:tags r:id="rId5"/>
            </p:custDataLst>
          </p:nvPr>
        </p:nvSpPr>
        <p:spPr>
          <a:xfrm>
            <a:off x="838199" y="6356350"/>
            <a:ext cx="7952509" cy="501650"/>
          </a:xfrm>
        </p:spPr>
        <p:txBody>
          <a:bodyPr/>
          <a:lstStyle/>
          <a:p>
            <a:r>
              <a:rPr lang="fr-FR" dirty="0"/>
              <a:t>Atelier de formation sur les tests de diagnostic rapide antigéniques du SARS-CoV-2 – v3.0 | Assurer des résultats de qualité</a:t>
            </a:r>
          </a:p>
        </p:txBody>
      </p:sp>
    </p:spTree>
    <p:extLst>
      <p:ext uri="{BB962C8B-B14F-4D97-AF65-F5344CB8AC3E}">
        <p14:creationId xmlns:p14="http://schemas.microsoft.com/office/powerpoint/2010/main" val="40340001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E80B71-4693-6241-AB98-F41A8A54DDE8}"/>
              </a:ext>
            </a:extLst>
          </p:cNvPr>
          <p:cNvSpPr>
            <a:spLocks noGrp="1"/>
          </p:cNvSpPr>
          <p:nvPr>
            <p:ph type="title"/>
            <p:custDataLst>
              <p:tags r:id="rId1"/>
            </p:custDataLst>
          </p:nvPr>
        </p:nvSpPr>
        <p:spPr/>
        <p:txBody>
          <a:bodyPr rtlCol="0"/>
          <a:lstStyle/>
          <a:p>
            <a:pPr rtl="0"/>
            <a:r>
              <a:rPr lang="fr-FR"/>
              <a:t>Évaluation externe de la qualité</a:t>
            </a:r>
          </a:p>
        </p:txBody>
      </p:sp>
    </p:spTree>
    <p:extLst>
      <p:ext uri="{BB962C8B-B14F-4D97-AF65-F5344CB8AC3E}">
        <p14:creationId xmlns:p14="http://schemas.microsoft.com/office/powerpoint/2010/main" val="35849486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custDataLst>
              <p:tags r:id="rId1"/>
            </p:custDataLst>
          </p:nvPr>
        </p:nvSpPr>
        <p:spPr/>
        <p:txBody>
          <a:bodyPr rtlCol="0"/>
          <a:lstStyle/>
          <a:p>
            <a:pPr rtl="0"/>
            <a:r>
              <a:rPr lang="fr-FR"/>
              <a:t>Évaluation externe de la qualité (EEQ)</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custDataLst>
              <p:tags r:id="rId2"/>
            </p:custDataLst>
          </p:nvPr>
        </p:nvSpPr>
        <p:spPr/>
        <p:txBody>
          <a:bodyPr rtlCol="0"/>
          <a:lstStyle/>
          <a:p>
            <a:pPr rtl="0"/>
            <a:r>
              <a:rPr lang="fr-FR" dirty="0"/>
              <a:t>L’EEQ est un processus d’évaluation de la qualité des tests de diagnostic.</a:t>
            </a:r>
          </a:p>
          <a:p>
            <a:pPr rtl="0"/>
            <a:r>
              <a:rPr lang="fr-FR" dirty="0"/>
              <a:t>Elle comporte :</a:t>
            </a:r>
          </a:p>
          <a:p>
            <a:pPr lvl="1" rtl="0"/>
            <a:r>
              <a:rPr lang="fr-FR" dirty="0"/>
              <a:t>les visites de supervision</a:t>
            </a:r>
            <a:endParaRPr lang="fr-FR" altLang="en-US" dirty="0"/>
          </a:p>
          <a:p>
            <a:pPr lvl="1" rtl="0"/>
            <a:r>
              <a:rPr lang="fr-FR" dirty="0"/>
              <a:t>le test d’aptitude</a:t>
            </a:r>
          </a:p>
          <a:p>
            <a:pPr lvl="1" rtl="0"/>
            <a:r>
              <a:rPr lang="fr-FR" dirty="0"/>
              <a:t>la contre-expertise.</a:t>
            </a:r>
          </a:p>
          <a:p>
            <a:pPr rtl="0"/>
            <a:endParaRPr lang="fr-FR" dirty="0"/>
          </a:p>
          <a:p>
            <a:pPr rtl="0"/>
            <a:endParaRPr lang="fr-FR"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custDataLst>
              <p:tags r:id="rId3"/>
            </p:custDataLst>
          </p:nvPr>
        </p:nvSpPr>
        <p:spPr/>
        <p:txBody>
          <a:bodyPr rtlCol="0"/>
          <a:lstStyle/>
          <a:p>
            <a:pPr rtl="0"/>
            <a:fld id="{42D34DE6-22C6-0E40-B20E-F2D718CBADB2}" type="slidenum">
              <a:rPr lang="fr-FR" smtClean="0"/>
              <a:pPr rtl="0"/>
              <a:t>13</a:t>
            </a:fld>
            <a:endParaRPr lang="fr-FR" sz="1000"/>
          </a:p>
        </p:txBody>
      </p:sp>
      <p:sp>
        <p:nvSpPr>
          <p:cNvPr id="4" name="Footer Placeholder 3">
            <a:extLst>
              <a:ext uri="{FF2B5EF4-FFF2-40B4-BE49-F238E27FC236}">
                <a16:creationId xmlns:a16="http://schemas.microsoft.com/office/drawing/2014/main" id="{6A1F33AB-0904-F35E-DDFE-E20F05CE2BFD}"/>
              </a:ext>
            </a:extLst>
          </p:cNvPr>
          <p:cNvSpPr>
            <a:spLocks noGrp="1"/>
          </p:cNvSpPr>
          <p:nvPr>
            <p:ph type="ftr" sz="quarter" idx="11"/>
            <p:custDataLst>
              <p:tags r:id="rId4"/>
            </p:custDataLst>
          </p:nvPr>
        </p:nvSpPr>
        <p:spPr>
          <a:xfrm>
            <a:off x="838199" y="6356350"/>
            <a:ext cx="7952509" cy="501650"/>
          </a:xfrm>
        </p:spPr>
        <p:txBody>
          <a:bodyPr/>
          <a:lstStyle/>
          <a:p>
            <a:r>
              <a:rPr lang="fr-FR" dirty="0"/>
              <a:t>Atelier de formation sur les tests de diagnostic rapide antigéniques du SARS-CoV-2 – v3.0 | Assurer des résultats de qualité</a:t>
            </a:r>
          </a:p>
        </p:txBody>
      </p:sp>
    </p:spTree>
    <p:extLst>
      <p:ext uri="{BB962C8B-B14F-4D97-AF65-F5344CB8AC3E}">
        <p14:creationId xmlns:p14="http://schemas.microsoft.com/office/powerpoint/2010/main" val="39997820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11"/>
          <p:cNvSpPr txBox="1">
            <a:spLocks noGrp="1"/>
          </p:cNvSpPr>
          <p:nvPr>
            <p:ph type="title"/>
            <p:custDataLst>
              <p:tags r:id="rId2"/>
            </p:custDataLst>
          </p:nvPr>
        </p:nvSpPr>
        <p:spPr>
          <a:xfrm>
            <a:off x="838200" y="365126"/>
            <a:ext cx="10515600" cy="942814"/>
          </a:xfrm>
          <a:prstGeom prst="rect">
            <a:avLst/>
          </a:prstGeom>
          <a:noFill/>
          <a:ln>
            <a:noFill/>
          </a:ln>
        </p:spPr>
        <p:txBody>
          <a:bodyPr spcFirstLastPara="1" wrap="square" lIns="0" tIns="0" rIns="0" bIns="0" anchor="b" anchorCtr="0">
            <a:noAutofit/>
          </a:bodyPr>
          <a:lstStyle/>
          <a:p>
            <a:r>
              <a:rPr lang="fr-FR"/>
              <a:t>Les visites de supervision (1)</a:t>
            </a:r>
            <a:endParaRPr lang="fr-FR" sz="2200" dirty="0"/>
          </a:p>
        </p:txBody>
      </p:sp>
      <p:sp>
        <p:nvSpPr>
          <p:cNvPr id="172" name="Google Shape;172;p11"/>
          <p:cNvSpPr txBox="1">
            <a:spLocks noGrp="1"/>
          </p:cNvSpPr>
          <p:nvPr>
            <p:ph type="body" idx="1"/>
            <p:custDataLst>
              <p:tags r:id="rId3"/>
            </p:custDataLst>
          </p:nvPr>
        </p:nvSpPr>
        <p:spPr>
          <a:xfrm>
            <a:off x="838200" y="1599679"/>
            <a:ext cx="10515600" cy="2676757"/>
          </a:xfrm>
          <a:prstGeom prst="rect">
            <a:avLst/>
          </a:prstGeom>
          <a:noFill/>
          <a:ln>
            <a:noFill/>
          </a:ln>
        </p:spPr>
        <p:txBody>
          <a:bodyPr spcFirstLastPara="1" wrap="square" lIns="91425" tIns="45700" rIns="91425" bIns="45700" anchor="t" anchorCtr="0">
            <a:normAutofit fontScale="92500" lnSpcReduction="20000"/>
          </a:bodyPr>
          <a:lstStyle/>
          <a:p>
            <a:pPr marL="228600" lvl="0" indent="-228600" algn="l" rtl="0">
              <a:lnSpc>
                <a:spcPct val="100000"/>
              </a:lnSpc>
              <a:spcBef>
                <a:spcPts val="0"/>
              </a:spcBef>
              <a:spcAft>
                <a:spcPts val="0"/>
              </a:spcAft>
              <a:buClr>
                <a:schemeClr val="accent1"/>
              </a:buClr>
              <a:buSzPts val="2000"/>
              <a:buChar char="•"/>
            </a:pPr>
            <a:r>
              <a:rPr lang="fr-FR" dirty="0"/>
              <a:t>Après la formation sur le TDR-Ag du SARS-CoV-2 et le déploiement de ce type de test, il est important d’assurer un suivi immédiat et prolongé afin d’aider les laboratoires et les agents de santé à intégrer le dépistage par TDR-Ag du SARS-CoV-2 dans la prise en charge des patients et la tenue des registres.</a:t>
            </a:r>
          </a:p>
          <a:p>
            <a:pPr marL="228600" lvl="0" indent="-101600" algn="l" rtl="0">
              <a:lnSpc>
                <a:spcPct val="100000"/>
              </a:lnSpc>
              <a:spcBef>
                <a:spcPts val="1000"/>
              </a:spcBef>
              <a:spcAft>
                <a:spcPts val="0"/>
              </a:spcAft>
              <a:buClr>
                <a:schemeClr val="accent1"/>
              </a:buClr>
              <a:buSzPts val="2000"/>
              <a:buNone/>
            </a:pPr>
            <a:endParaRPr lang="fr-FR" b="1" dirty="0"/>
          </a:p>
          <a:p>
            <a:pPr marL="228600" lvl="0" indent="-228600" algn="l" rtl="0">
              <a:lnSpc>
                <a:spcPct val="100000"/>
              </a:lnSpc>
              <a:spcBef>
                <a:spcPts val="1000"/>
              </a:spcBef>
              <a:spcAft>
                <a:spcPts val="0"/>
              </a:spcAft>
              <a:buClr>
                <a:schemeClr val="accent1"/>
              </a:buClr>
              <a:buSzPts val="2000"/>
              <a:buChar char="•"/>
            </a:pPr>
            <a:r>
              <a:rPr lang="fr-FR" b="1" dirty="0"/>
              <a:t>Avant</a:t>
            </a:r>
            <a:r>
              <a:rPr lang="fr-FR" dirty="0"/>
              <a:t> de commencer les tests, l’état de préparation du site de dépistage doit être évalué.*</a:t>
            </a:r>
            <a:endParaRPr lang="fr-FR" b="1" dirty="0"/>
          </a:p>
          <a:p>
            <a:pPr marL="228600" lvl="0" indent="-101600" algn="l" rtl="0">
              <a:lnSpc>
                <a:spcPct val="100000"/>
              </a:lnSpc>
              <a:spcBef>
                <a:spcPts val="1000"/>
              </a:spcBef>
              <a:spcAft>
                <a:spcPts val="0"/>
              </a:spcAft>
              <a:buClr>
                <a:schemeClr val="accent1"/>
              </a:buClr>
              <a:buSzPts val="2000"/>
              <a:buNone/>
            </a:pPr>
            <a:endParaRPr lang="fr-FR" b="1" dirty="0"/>
          </a:p>
          <a:p>
            <a:pPr marL="228600" lvl="0" indent="-228600" algn="l" rtl="0">
              <a:lnSpc>
                <a:spcPct val="100000"/>
              </a:lnSpc>
              <a:spcBef>
                <a:spcPts val="1000"/>
              </a:spcBef>
              <a:spcAft>
                <a:spcPts val="0"/>
              </a:spcAft>
              <a:buClr>
                <a:schemeClr val="accent1"/>
              </a:buClr>
              <a:buSzPts val="2000"/>
              <a:buChar char="•"/>
            </a:pPr>
            <a:r>
              <a:rPr lang="fr-FR" b="1" dirty="0"/>
              <a:t>Après</a:t>
            </a:r>
            <a:r>
              <a:rPr lang="fr-FR" dirty="0"/>
              <a:t> que les tests ont commencé, le site de dépistage doit être évalué.*</a:t>
            </a:r>
            <a:endParaRPr lang="fr-FR" b="1" dirty="0"/>
          </a:p>
          <a:p>
            <a:pPr marL="0" lvl="0" indent="0" algn="l" rtl="0">
              <a:lnSpc>
                <a:spcPct val="100000"/>
              </a:lnSpc>
              <a:spcBef>
                <a:spcPts val="1000"/>
              </a:spcBef>
              <a:spcAft>
                <a:spcPts val="0"/>
              </a:spcAft>
              <a:buSzPts val="2000"/>
              <a:buNone/>
            </a:pPr>
            <a:endParaRPr lang="fr-FR" dirty="0"/>
          </a:p>
        </p:txBody>
      </p:sp>
      <p:sp>
        <p:nvSpPr>
          <p:cNvPr id="173" name="Google Shape;173;p11"/>
          <p:cNvSpPr txBox="1">
            <a:spLocks noGrp="1"/>
          </p:cNvSpPr>
          <p:nvPr>
            <p:ph type="sldNum" idx="12"/>
            <p:custDataLst>
              <p:tags r:id="rId4"/>
            </p:custDataLst>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14</a:t>
            </a:fld>
            <a:endParaRPr lang="fr-FR" sz="1000"/>
          </a:p>
        </p:txBody>
      </p:sp>
      <p:sp>
        <p:nvSpPr>
          <p:cNvPr id="175" name="Google Shape;175;p11"/>
          <p:cNvSpPr txBox="1"/>
          <p:nvPr>
            <p:custDataLst>
              <p:tags r:id="rId5"/>
            </p:custDataLst>
          </p:nvPr>
        </p:nvSpPr>
        <p:spPr>
          <a:xfrm>
            <a:off x="838200" y="5525732"/>
            <a:ext cx="10515599" cy="6463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200" b="0" i="0" u="none" strike="noStrike" cap="none" dirty="0">
                <a:solidFill>
                  <a:schemeClr val="dk1"/>
                </a:solidFill>
                <a:latin typeface="Arial"/>
                <a:sym typeface="Arial"/>
              </a:rPr>
              <a:t>* Des modèles de </a:t>
            </a:r>
            <a:r>
              <a:rPr lang="fr-FR" sz="1200" b="1" i="0" u="none" strike="noStrike" cap="none" dirty="0">
                <a:solidFill>
                  <a:srgbClr val="009AC9"/>
                </a:solidFill>
                <a:latin typeface="Arial"/>
                <a:sym typeface="Arial"/>
              </a:rPr>
              <a:t>Liste de contrôle de l’état de préparation du site de dépistage </a:t>
            </a:r>
            <a:r>
              <a:rPr lang="fr-FR" sz="1200" b="0" i="0" u="none" strike="noStrike" cap="none" dirty="0">
                <a:solidFill>
                  <a:schemeClr val="dk1"/>
                </a:solidFill>
                <a:latin typeface="Arial"/>
                <a:sym typeface="Arial"/>
              </a:rPr>
              <a:t>et de</a:t>
            </a:r>
            <a:r>
              <a:rPr lang="fr-FR" sz="1200" b="1" i="0" u="none" strike="noStrike" cap="none" dirty="0">
                <a:solidFill>
                  <a:srgbClr val="009AC9"/>
                </a:solidFill>
                <a:latin typeface="Arial"/>
                <a:sym typeface="Arial"/>
              </a:rPr>
              <a:t> Liste de contrôle pour la supervision du site de dépistage </a:t>
            </a:r>
            <a:r>
              <a:rPr lang="fr-FR" sz="1200" b="0" i="0" u="none" strike="noStrike" cap="none" dirty="0">
                <a:solidFill>
                  <a:schemeClr val="dk1"/>
                </a:solidFill>
                <a:latin typeface="Arial"/>
                <a:sym typeface="Arial"/>
              </a:rPr>
              <a:t>sont inclus dans le kit de formation sur les tests de diagnostic rapide antigéniques du SARS-CoV-2</a:t>
            </a:r>
            <a:endParaRPr lang="fr-FR" dirty="0"/>
          </a:p>
          <a:p>
            <a:pPr marL="0" marR="0" lvl="0" indent="0" algn="l" rtl="0">
              <a:spcBef>
                <a:spcPts val="0"/>
              </a:spcBef>
              <a:spcAft>
                <a:spcPts val="0"/>
              </a:spcAft>
              <a:buNone/>
            </a:pPr>
            <a:r>
              <a:rPr lang="fr-FR" sz="1200" b="0" i="0" u="sng" strike="noStrike" cap="none" dirty="0">
                <a:solidFill>
                  <a:schemeClr val="dk1"/>
                </a:solidFill>
                <a:latin typeface="Arial"/>
                <a:sym typeface="Arial"/>
                <a:hlinkClick r:id="rId10">
                  <a:extLst>
                    <a:ext uri="{A12FA001-AC4F-418D-AE19-62706E023703}">
                      <ahyp:hlinkClr xmlns:ahyp="http://schemas.microsoft.com/office/drawing/2018/hyperlinkcolor" val="tx"/>
                    </a:ext>
                  </a:extLst>
                </a:hlinkClick>
              </a:rPr>
              <a:t>https://extranet.who.int/hslp/content/sars-cov-2-antigen-rapid-diagnostic-test-training-package</a:t>
            </a:r>
            <a:endParaRPr lang="fr-FR" sz="1200" b="0" i="0" u="none" strike="noStrike" cap="none" dirty="0">
              <a:solidFill>
                <a:schemeClr val="dk1"/>
              </a:solidFill>
              <a:latin typeface="Arial"/>
              <a:ea typeface="Arial"/>
              <a:cs typeface="Arial"/>
              <a:sym typeface="Arial"/>
            </a:endParaRPr>
          </a:p>
        </p:txBody>
      </p:sp>
      <p:grpSp>
        <p:nvGrpSpPr>
          <p:cNvPr id="8" name="Group 7">
            <a:extLst>
              <a:ext uri="{FF2B5EF4-FFF2-40B4-BE49-F238E27FC236}">
                <a16:creationId xmlns:a16="http://schemas.microsoft.com/office/drawing/2014/main" id="{60E21C1D-C335-48CE-BEE2-55EB82DC1984}"/>
              </a:ext>
            </a:extLst>
          </p:cNvPr>
          <p:cNvGrpSpPr/>
          <p:nvPr>
            <p:custDataLst>
              <p:tags r:id="rId6"/>
            </p:custDataLst>
          </p:nvPr>
        </p:nvGrpSpPr>
        <p:grpSpPr>
          <a:xfrm>
            <a:off x="8002580" y="799855"/>
            <a:ext cx="3924069" cy="598256"/>
            <a:chOff x="7861998" y="1527451"/>
            <a:chExt cx="3924069" cy="598256"/>
          </a:xfrm>
        </p:grpSpPr>
        <p:sp>
          <p:nvSpPr>
            <p:cNvPr id="9" name="TextBox 8">
              <a:extLst>
                <a:ext uri="{FF2B5EF4-FFF2-40B4-BE49-F238E27FC236}">
                  <a16:creationId xmlns:a16="http://schemas.microsoft.com/office/drawing/2014/main" id="{1C9E15E8-CE6A-4618-8E13-D608B74CA934}"/>
                </a:ext>
              </a:extLst>
            </p:cNvPr>
            <p:cNvSpPr txBox="1"/>
            <p:nvPr/>
          </p:nvSpPr>
          <p:spPr>
            <a:xfrm>
              <a:off x="8387592" y="1694820"/>
              <a:ext cx="3398475" cy="430887"/>
            </a:xfrm>
            <a:prstGeom prst="rect">
              <a:avLst/>
            </a:prstGeom>
            <a:solidFill>
              <a:schemeClr val="tx1"/>
            </a:solidFill>
          </p:spPr>
          <p:txBody>
            <a:bodyPr wrap="square" rtlCol="0">
              <a:spAutoFit/>
            </a:bodyPr>
            <a:lstStyle/>
            <a:p>
              <a:r>
                <a:rPr lang="fr-FR" altLang="en-US" sz="1100" dirty="0">
                  <a:solidFill>
                    <a:srgbClr val="FFFFFF"/>
                  </a:solidFill>
                </a:rPr>
                <a:t>À </a:t>
              </a:r>
              <a:r>
                <a:rPr lang="fr-FR" altLang="en-US" sz="1050" dirty="0">
                  <a:solidFill>
                    <a:srgbClr val="FFFFFF"/>
                  </a:solidFill>
                </a:rPr>
                <a:t>adapter</a:t>
              </a:r>
              <a:r>
                <a:rPr lang="fr-FR" altLang="en-US" sz="1100" dirty="0">
                  <a:solidFill>
                    <a:srgbClr val="FFFFFF"/>
                  </a:solidFill>
                </a:rPr>
                <a:t> en fonction des lignes directrices en vigueur dans votre pays</a:t>
              </a:r>
              <a:endParaRPr lang="fr-FR" altLang="en-US" sz="1100" u="sng" dirty="0">
                <a:solidFill>
                  <a:srgbClr val="FFFFFF"/>
                </a:solidFill>
                <a:ea typeface="Calibri" charset="0"/>
                <a:cs typeface="Calibri" charset="0"/>
              </a:endParaRPr>
            </a:p>
          </p:txBody>
        </p:sp>
        <p:sp>
          <p:nvSpPr>
            <p:cNvPr id="10" name="Oval 9">
              <a:extLst>
                <a:ext uri="{FF2B5EF4-FFF2-40B4-BE49-F238E27FC236}">
                  <a16:creationId xmlns:a16="http://schemas.microsoft.com/office/drawing/2014/main" id="{F9A358D6-F0B6-42C6-A1C6-24ED92D2CB1C}"/>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Graphic 10" descr="Pencil">
              <a:extLst>
                <a:ext uri="{FF2B5EF4-FFF2-40B4-BE49-F238E27FC236}">
                  <a16:creationId xmlns:a16="http://schemas.microsoft.com/office/drawing/2014/main" id="{493418C1-DFF6-479A-9161-2D20C0292DC2}"/>
                </a:ext>
              </a:extLst>
            </p:cNvPr>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7983941" y="1649394"/>
              <a:ext cx="352462" cy="352462"/>
            </a:xfrm>
            <a:prstGeom prst="rect">
              <a:avLst/>
            </a:prstGeom>
          </p:spPr>
        </p:pic>
      </p:grpSp>
      <p:sp>
        <p:nvSpPr>
          <p:cNvPr id="2" name="Footer Placeholder 3">
            <a:extLst>
              <a:ext uri="{FF2B5EF4-FFF2-40B4-BE49-F238E27FC236}">
                <a16:creationId xmlns:a16="http://schemas.microsoft.com/office/drawing/2014/main" id="{9FBE6305-3584-4797-54AB-7BDEF3AAA006}"/>
              </a:ext>
            </a:extLst>
          </p:cNvPr>
          <p:cNvSpPr>
            <a:spLocks noGrp="1"/>
          </p:cNvSpPr>
          <p:nvPr>
            <p:ph type="ftr" sz="quarter" idx="11"/>
            <p:custDataLst>
              <p:tags r:id="rId7"/>
            </p:custDataLst>
          </p:nvPr>
        </p:nvSpPr>
        <p:spPr>
          <a:xfrm>
            <a:off x="838199" y="6356350"/>
            <a:ext cx="7952509" cy="501650"/>
          </a:xfrm>
        </p:spPr>
        <p:txBody>
          <a:bodyPr/>
          <a:lstStyle/>
          <a:p>
            <a:r>
              <a:rPr lang="fr-FR" dirty="0"/>
              <a:t>Atelier de formation sur les tests de diagnostic rapide antigéniques du SARS-CoV-2 – v3.0 | Assurer des résultats de qualité</a:t>
            </a:r>
          </a:p>
        </p:txBody>
      </p:sp>
    </p:spTree>
    <p:custDataLst>
      <p:tags r:id="rId1"/>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custDataLst>
              <p:tags r:id="rId1"/>
            </p:custDataLst>
          </p:nvPr>
        </p:nvSpPr>
        <p:spPr/>
        <p:txBody>
          <a:bodyPr rtlCol="0"/>
          <a:lstStyle/>
          <a:p>
            <a:pPr rtl="0"/>
            <a:r>
              <a:rPr lang="fr-FR"/>
              <a:t>Les visites de supervision (2)</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custDataLst>
              <p:tags r:id="rId2"/>
            </p:custDataLst>
          </p:nvPr>
        </p:nvSpPr>
        <p:spPr>
          <a:xfrm>
            <a:off x="838200" y="1599679"/>
            <a:ext cx="10515600" cy="4756671"/>
          </a:xfrm>
        </p:spPr>
        <p:txBody>
          <a:bodyPr rtlCol="0">
            <a:normAutofit/>
          </a:bodyPr>
          <a:lstStyle/>
          <a:p>
            <a:pPr rtl="0"/>
            <a:r>
              <a:rPr lang="fr-FR" dirty="0"/>
              <a:t>Ces visites permettent d’apporter un appui au site effectuant les tests et de fournir un retour d’information pour qu’il s’améliore.</a:t>
            </a:r>
          </a:p>
          <a:p>
            <a:pPr rtl="0"/>
            <a:r>
              <a:rPr lang="fr-FR" dirty="0"/>
              <a:t>Des visites de supervision doivent être effectuées périodiquement (elles sont recommandées quatre fois par an).</a:t>
            </a:r>
          </a:p>
          <a:p>
            <a:pPr rtl="0"/>
            <a:r>
              <a:rPr lang="fr-FR" dirty="0"/>
              <a:t>Des visites plus fréquentes doivent être organisées, notamment lorsqu’un nouveau test (par exemple, le TDR-Ag du SARS-CoV-2) est introduit, ou lorsque des problèmes fréquents, continus ou prolongés sont identifiés sur le site.</a:t>
            </a:r>
          </a:p>
          <a:p>
            <a:pPr rtl="0"/>
            <a:endParaRPr lang="fr-FR"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custDataLst>
              <p:tags r:id="rId3"/>
            </p:custDataLst>
          </p:nvPr>
        </p:nvSpPr>
        <p:spPr/>
        <p:txBody>
          <a:bodyPr rtlCol="0"/>
          <a:lstStyle/>
          <a:p>
            <a:pPr rtl="0"/>
            <a:fld id="{42D34DE6-22C6-0E40-B20E-F2D718CBADB2}" type="slidenum">
              <a:rPr lang="fr-FR" smtClean="0"/>
              <a:pPr rtl="0"/>
              <a:t>15</a:t>
            </a:fld>
            <a:endParaRPr lang="fr-FR" sz="1000"/>
          </a:p>
        </p:txBody>
      </p:sp>
      <p:grpSp>
        <p:nvGrpSpPr>
          <p:cNvPr id="10" name="Group 9">
            <a:extLst>
              <a:ext uri="{FF2B5EF4-FFF2-40B4-BE49-F238E27FC236}">
                <a16:creationId xmlns:a16="http://schemas.microsoft.com/office/drawing/2014/main" id="{FF3B3801-5AAF-EC4F-ABBC-B868109AA8A0}"/>
              </a:ext>
            </a:extLst>
          </p:cNvPr>
          <p:cNvGrpSpPr/>
          <p:nvPr>
            <p:custDataLst>
              <p:tags r:id="rId4"/>
            </p:custDataLst>
          </p:nvPr>
        </p:nvGrpSpPr>
        <p:grpSpPr>
          <a:xfrm>
            <a:off x="7939982" y="836533"/>
            <a:ext cx="3924069" cy="596348"/>
            <a:chOff x="7861998" y="1527451"/>
            <a:chExt cx="3924069" cy="596348"/>
          </a:xfrm>
        </p:grpSpPr>
        <p:sp>
          <p:nvSpPr>
            <p:cNvPr id="11" name="TextBox 10">
              <a:extLst>
                <a:ext uri="{FF2B5EF4-FFF2-40B4-BE49-F238E27FC236}">
                  <a16:creationId xmlns:a16="http://schemas.microsoft.com/office/drawing/2014/main" id="{6C6DA2DA-C40C-2B42-A713-72E1086CB7D7}"/>
                </a:ext>
              </a:extLst>
            </p:cNvPr>
            <p:cNvSpPr txBox="1"/>
            <p:nvPr/>
          </p:nvSpPr>
          <p:spPr>
            <a:xfrm>
              <a:off x="8387592" y="1620932"/>
              <a:ext cx="3398475" cy="430887"/>
            </a:xfrm>
            <a:prstGeom prst="rect">
              <a:avLst/>
            </a:prstGeom>
            <a:solidFill>
              <a:schemeClr val="tx1"/>
            </a:solidFill>
          </p:spPr>
          <p:txBody>
            <a:bodyPr wrap="square" rtlCol="0">
              <a:spAutoFit/>
            </a:bodyPr>
            <a:lstStyle/>
            <a:p>
              <a:pPr rtl="0"/>
              <a:r>
                <a:rPr lang="fr-FR" sz="1100" dirty="0">
                  <a:solidFill>
                    <a:srgbClr val="FFFFFF"/>
                  </a:solidFill>
                  <a:ea typeface="Calibri" charset="0"/>
                  <a:cs typeface="Calibri" charset="0"/>
                </a:rPr>
                <a:t>À adapter en fonction des directives en vigueur dans votre pays.</a:t>
              </a:r>
              <a:endParaRPr lang="fr-FR" altLang="en-US" sz="1100" u="sng" dirty="0">
                <a:solidFill>
                  <a:srgbClr val="FFFFFF"/>
                </a:solidFill>
                <a:ea typeface="Calibri" charset="0"/>
                <a:cs typeface="Calibri" charset="0"/>
              </a:endParaRPr>
            </a:p>
          </p:txBody>
        </p:sp>
        <p:sp>
          <p:nvSpPr>
            <p:cNvPr id="12" name="Oval 11">
              <a:extLst>
                <a:ext uri="{FF2B5EF4-FFF2-40B4-BE49-F238E27FC236}">
                  <a16:creationId xmlns:a16="http://schemas.microsoft.com/office/drawing/2014/main" id="{1D9A4B13-DE32-EA4F-8464-C38D2912F249}"/>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FR"/>
            </a:p>
          </p:txBody>
        </p:sp>
        <p:pic>
          <p:nvPicPr>
            <p:cNvPr id="13" name="Graphic 12" descr="Pencil">
              <a:extLst>
                <a:ext uri="{FF2B5EF4-FFF2-40B4-BE49-F238E27FC236}">
                  <a16:creationId xmlns:a16="http://schemas.microsoft.com/office/drawing/2014/main" id="{EF7D4740-F90D-C14E-B857-F1F0D5662578}"/>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7983941" y="1649394"/>
              <a:ext cx="352462" cy="352462"/>
            </a:xfrm>
            <a:prstGeom prst="rect">
              <a:avLst/>
            </a:prstGeom>
          </p:spPr>
        </p:pic>
      </p:grpSp>
      <p:sp>
        <p:nvSpPr>
          <p:cNvPr id="4" name="Footer Placeholder 3">
            <a:extLst>
              <a:ext uri="{FF2B5EF4-FFF2-40B4-BE49-F238E27FC236}">
                <a16:creationId xmlns:a16="http://schemas.microsoft.com/office/drawing/2014/main" id="{CF4E2F7D-5673-A50E-9027-E3A938534C8E}"/>
              </a:ext>
            </a:extLst>
          </p:cNvPr>
          <p:cNvSpPr>
            <a:spLocks noGrp="1"/>
          </p:cNvSpPr>
          <p:nvPr>
            <p:ph type="ftr" sz="quarter" idx="11"/>
            <p:custDataLst>
              <p:tags r:id="rId5"/>
            </p:custDataLst>
          </p:nvPr>
        </p:nvSpPr>
        <p:spPr>
          <a:xfrm>
            <a:off x="838199" y="6356350"/>
            <a:ext cx="7952509" cy="501650"/>
          </a:xfrm>
        </p:spPr>
        <p:txBody>
          <a:bodyPr/>
          <a:lstStyle/>
          <a:p>
            <a:r>
              <a:rPr lang="fr-FR" dirty="0"/>
              <a:t>Atelier de formation sur les tests de diagnostic rapide antigéniques du SARS-CoV-2 – v3.0 | Assurer des résultats de qualité</a:t>
            </a:r>
          </a:p>
        </p:txBody>
      </p:sp>
    </p:spTree>
    <p:extLst>
      <p:ext uri="{BB962C8B-B14F-4D97-AF65-F5344CB8AC3E}">
        <p14:creationId xmlns:p14="http://schemas.microsoft.com/office/powerpoint/2010/main" val="28386964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custDataLst>
              <p:tags r:id="rId1"/>
            </p:custDataLst>
          </p:nvPr>
        </p:nvSpPr>
        <p:spPr/>
        <p:txBody>
          <a:bodyPr rtlCol="0"/>
          <a:lstStyle/>
          <a:p>
            <a:pPr rtl="0"/>
            <a:r>
              <a:rPr lang="fr-FR" dirty="0"/>
              <a:t>Le test d’aptitude (1)</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custDataLst>
              <p:tags r:id="rId2"/>
            </p:custDataLst>
          </p:nvPr>
        </p:nvSpPr>
        <p:spPr/>
        <p:txBody>
          <a:bodyPr rtlCol="0"/>
          <a:lstStyle/>
          <a:p>
            <a:r>
              <a:rPr lang="fr-FR" dirty="0"/>
              <a:t>Le test d’aptitude est un outil important pour communiquer avec les agents chargés des tests et les motiver. Effectué correctement, le test d’aptitude peut servir à identifier et à résoudre les problèmes liés aux tests. </a:t>
            </a:r>
          </a:p>
          <a:p>
            <a:r>
              <a:rPr lang="fr-FR" dirty="0"/>
              <a:t>Le processus du test d’aptitude comprend les éléments suivants :</a:t>
            </a:r>
          </a:p>
          <a:p>
            <a:pPr lvl="1"/>
            <a:r>
              <a:rPr lang="fr-FR" dirty="0"/>
              <a:t>Un organe externe ou interne (appelé prestataire de services du test d’aptitude) fournit régulièrement des échantillons bien caractérisés au site de test.</a:t>
            </a:r>
          </a:p>
          <a:p>
            <a:pPr lvl="1" rtl="0"/>
            <a:r>
              <a:rPr lang="fr-FR" dirty="0"/>
              <a:t>La personne qui réalise les TDR-Ag effectue les tests sur les échantillons bien caractérisés et communique les résultats à l’organe externe ou interne. </a:t>
            </a:r>
          </a:p>
          <a:p>
            <a:pPr lvl="1"/>
            <a:r>
              <a:rPr lang="fr-FR" dirty="0"/>
              <a:t>Le prestataire de services du test d’aptitude analyse les résultats par rapport aux résultats connus, compare les résultats à ceux d’autres agents du même site (ou de différents sites de test) et communique les résultats à l’agent responsable des tests.</a:t>
            </a:r>
          </a:p>
          <a:p>
            <a:pPr rtl="0"/>
            <a:endParaRPr lang="fr-FR" dirty="0"/>
          </a:p>
          <a:p>
            <a:pPr rtl="0"/>
            <a:endParaRPr lang="fr-FR"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custDataLst>
              <p:tags r:id="rId3"/>
            </p:custDataLst>
          </p:nvPr>
        </p:nvSpPr>
        <p:spPr/>
        <p:txBody>
          <a:bodyPr rtlCol="0"/>
          <a:lstStyle/>
          <a:p>
            <a:pPr rtl="0"/>
            <a:fld id="{42D34DE6-22C6-0E40-B20E-F2D718CBADB2}" type="slidenum">
              <a:rPr lang="fr-FR" smtClean="0"/>
              <a:pPr rtl="0"/>
              <a:t>16</a:t>
            </a:fld>
            <a:endParaRPr lang="fr-FR" sz="1000"/>
          </a:p>
        </p:txBody>
      </p:sp>
      <p:sp>
        <p:nvSpPr>
          <p:cNvPr id="4" name="Footer Placeholder 3">
            <a:extLst>
              <a:ext uri="{FF2B5EF4-FFF2-40B4-BE49-F238E27FC236}">
                <a16:creationId xmlns:a16="http://schemas.microsoft.com/office/drawing/2014/main" id="{ABDC06EB-60B5-9F60-74B2-D98698BFAE7F}"/>
              </a:ext>
            </a:extLst>
          </p:cNvPr>
          <p:cNvSpPr>
            <a:spLocks noGrp="1"/>
          </p:cNvSpPr>
          <p:nvPr>
            <p:ph type="ftr" sz="quarter" idx="11"/>
            <p:custDataLst>
              <p:tags r:id="rId4"/>
            </p:custDataLst>
          </p:nvPr>
        </p:nvSpPr>
        <p:spPr>
          <a:xfrm>
            <a:off x="838199" y="6356350"/>
            <a:ext cx="7952509" cy="501650"/>
          </a:xfrm>
        </p:spPr>
        <p:txBody>
          <a:bodyPr/>
          <a:lstStyle/>
          <a:p>
            <a:r>
              <a:rPr lang="fr-FR" dirty="0"/>
              <a:t>Atelier de formation sur les tests de diagnostic rapide antigéniques du SARS-CoV-2 – v3.0 | Assurer des résultats de qualité</a:t>
            </a:r>
          </a:p>
        </p:txBody>
      </p:sp>
    </p:spTree>
    <p:extLst>
      <p:ext uri="{BB962C8B-B14F-4D97-AF65-F5344CB8AC3E}">
        <p14:creationId xmlns:p14="http://schemas.microsoft.com/office/powerpoint/2010/main" val="16003137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custDataLst>
              <p:tags r:id="rId1"/>
            </p:custDataLst>
          </p:nvPr>
        </p:nvSpPr>
        <p:spPr>
          <a:xfrm>
            <a:off x="838200" y="108454"/>
            <a:ext cx="10515600" cy="942814"/>
          </a:xfrm>
        </p:spPr>
        <p:txBody>
          <a:bodyPr rtlCol="0"/>
          <a:lstStyle/>
          <a:p>
            <a:r>
              <a:rPr lang="fr-FR" dirty="0"/>
              <a:t>Le test d’aptitude (2)</a:t>
            </a:r>
            <a:endParaRPr lang="fr-FR" b="1" dirty="0"/>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custDataLst>
              <p:tags r:id="rId2"/>
            </p:custDataLst>
          </p:nvPr>
        </p:nvSpPr>
        <p:spPr>
          <a:xfrm>
            <a:off x="838199" y="1685738"/>
            <a:ext cx="10515600" cy="4440760"/>
          </a:xfrm>
        </p:spPr>
        <p:txBody>
          <a:bodyPr rtlCol="0"/>
          <a:lstStyle/>
          <a:p>
            <a:pPr rtl="0"/>
            <a:endParaRPr lang="fr-FR" dirty="0"/>
          </a:p>
          <a:p>
            <a:pPr rtl="0"/>
            <a:r>
              <a:rPr lang="fr-FR" dirty="0"/>
              <a:t>Des organes externes (par exemple, le Royal </a:t>
            </a:r>
            <a:r>
              <a:rPr lang="fr-FR" dirty="0" err="1"/>
              <a:t>College</a:t>
            </a:r>
            <a:r>
              <a:rPr lang="fr-FR" dirty="0"/>
              <a:t> of </a:t>
            </a:r>
            <a:r>
              <a:rPr lang="fr-FR" dirty="0" err="1"/>
              <a:t>Pathologists</a:t>
            </a:r>
            <a:r>
              <a:rPr lang="fr-FR" dirty="0"/>
              <a:t> of </a:t>
            </a:r>
            <a:r>
              <a:rPr lang="fr-FR" dirty="0" err="1"/>
              <a:t>Australia</a:t>
            </a:r>
            <a:r>
              <a:rPr lang="fr-FR" dirty="0"/>
              <a:t> ou le NEQAS du Royaume-Uni) fournissent des échantillons bien caractérisés pour le test SARS-CoV-2 (pour les TAAN).</a:t>
            </a:r>
          </a:p>
          <a:p>
            <a:pPr rtl="0"/>
            <a:r>
              <a:rPr lang="fr-FR" dirty="0"/>
              <a:t>Des organes internes (par exemple, le programme d’évaluation externe de la qualité pour les centres de la grippe) peuvent également produire des échantillons bien caractérisés pour les tests.</a:t>
            </a:r>
          </a:p>
          <a:p>
            <a:pPr marL="0" indent="0" rtl="0">
              <a:buNone/>
            </a:pPr>
            <a:endParaRPr lang="fr-FR" dirty="0"/>
          </a:p>
          <a:p>
            <a:pPr rtl="0"/>
            <a:endParaRPr lang="fr-FR"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custDataLst>
              <p:tags r:id="rId3"/>
            </p:custDataLst>
          </p:nvPr>
        </p:nvSpPr>
        <p:spPr/>
        <p:txBody>
          <a:bodyPr rtlCol="0"/>
          <a:lstStyle/>
          <a:p>
            <a:pPr rtl="0"/>
            <a:fld id="{42D34DE6-22C6-0E40-B20E-F2D718CBADB2}" type="slidenum">
              <a:rPr lang="fr-FR" smtClean="0"/>
              <a:pPr rtl="0"/>
              <a:t>17</a:t>
            </a:fld>
            <a:endParaRPr lang="fr-FR" sz="1000"/>
          </a:p>
        </p:txBody>
      </p:sp>
      <p:grpSp>
        <p:nvGrpSpPr>
          <p:cNvPr id="10" name="Group 9">
            <a:extLst>
              <a:ext uri="{FF2B5EF4-FFF2-40B4-BE49-F238E27FC236}">
                <a16:creationId xmlns:a16="http://schemas.microsoft.com/office/drawing/2014/main" id="{C01899D7-63F7-C94B-9039-BD64B942C0CC}"/>
              </a:ext>
            </a:extLst>
          </p:cNvPr>
          <p:cNvGrpSpPr/>
          <p:nvPr>
            <p:custDataLst>
              <p:tags r:id="rId4"/>
            </p:custDataLst>
          </p:nvPr>
        </p:nvGrpSpPr>
        <p:grpSpPr>
          <a:xfrm>
            <a:off x="7990856" y="1127088"/>
            <a:ext cx="3924069" cy="596348"/>
            <a:chOff x="7861998" y="1610575"/>
            <a:chExt cx="3924069" cy="596348"/>
          </a:xfrm>
        </p:grpSpPr>
        <p:sp>
          <p:nvSpPr>
            <p:cNvPr id="11" name="TextBox 10">
              <a:extLst>
                <a:ext uri="{FF2B5EF4-FFF2-40B4-BE49-F238E27FC236}">
                  <a16:creationId xmlns:a16="http://schemas.microsoft.com/office/drawing/2014/main" id="{9C572984-4907-3249-9887-A8DF517F88B8}"/>
                </a:ext>
              </a:extLst>
            </p:cNvPr>
            <p:cNvSpPr txBox="1"/>
            <p:nvPr/>
          </p:nvSpPr>
          <p:spPr>
            <a:xfrm>
              <a:off x="8387592" y="1694820"/>
              <a:ext cx="3398475" cy="430887"/>
            </a:xfrm>
            <a:prstGeom prst="rect">
              <a:avLst/>
            </a:prstGeom>
            <a:solidFill>
              <a:schemeClr val="tx1"/>
            </a:solidFill>
          </p:spPr>
          <p:txBody>
            <a:bodyPr wrap="square" rtlCol="0">
              <a:spAutoFit/>
            </a:bodyPr>
            <a:lstStyle/>
            <a:p>
              <a:pPr rtl="0"/>
              <a:r>
                <a:rPr lang="fr-FR" sz="1100">
                  <a:solidFill>
                    <a:srgbClr val="FFFFFF"/>
                  </a:solidFill>
                  <a:ea typeface="Calibri" charset="0"/>
                  <a:cs typeface="Calibri" charset="0"/>
                </a:rPr>
                <a:t>À adapter en fonction des directives en vigueur dans votre pays.</a:t>
              </a:r>
              <a:endParaRPr lang="fr-FR" altLang="en-US" sz="1100" u="sng">
                <a:solidFill>
                  <a:srgbClr val="FFFFFF"/>
                </a:solidFill>
                <a:ea typeface="Calibri" charset="0"/>
                <a:cs typeface="Calibri" charset="0"/>
              </a:endParaRPr>
            </a:p>
          </p:txBody>
        </p:sp>
        <p:sp>
          <p:nvSpPr>
            <p:cNvPr id="12" name="Oval 11">
              <a:extLst>
                <a:ext uri="{FF2B5EF4-FFF2-40B4-BE49-F238E27FC236}">
                  <a16:creationId xmlns:a16="http://schemas.microsoft.com/office/drawing/2014/main" id="{55A4B6AD-7C17-8D4E-8763-0D28F1EDC62F}"/>
                </a:ext>
              </a:extLst>
            </p:cNvPr>
            <p:cNvSpPr/>
            <p:nvPr/>
          </p:nvSpPr>
          <p:spPr>
            <a:xfrm>
              <a:off x="7861998" y="1610575"/>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FR"/>
            </a:p>
          </p:txBody>
        </p:sp>
        <p:pic>
          <p:nvPicPr>
            <p:cNvPr id="13" name="Graphic 12" descr="Pencil">
              <a:extLst>
                <a:ext uri="{FF2B5EF4-FFF2-40B4-BE49-F238E27FC236}">
                  <a16:creationId xmlns:a16="http://schemas.microsoft.com/office/drawing/2014/main" id="{74DB8878-7411-354E-B52A-F8AD4A70284A}"/>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7983941" y="1723283"/>
              <a:ext cx="352462" cy="352462"/>
            </a:xfrm>
            <a:prstGeom prst="rect">
              <a:avLst/>
            </a:prstGeom>
          </p:spPr>
        </p:pic>
      </p:grpSp>
      <p:sp>
        <p:nvSpPr>
          <p:cNvPr id="4" name="Footer Placeholder 3">
            <a:extLst>
              <a:ext uri="{FF2B5EF4-FFF2-40B4-BE49-F238E27FC236}">
                <a16:creationId xmlns:a16="http://schemas.microsoft.com/office/drawing/2014/main" id="{4F16BB3B-53F3-A797-38D7-F2AC0D4FAF05}"/>
              </a:ext>
            </a:extLst>
          </p:cNvPr>
          <p:cNvSpPr>
            <a:spLocks noGrp="1"/>
          </p:cNvSpPr>
          <p:nvPr>
            <p:ph type="ftr" sz="quarter" idx="11"/>
            <p:custDataLst>
              <p:tags r:id="rId5"/>
            </p:custDataLst>
          </p:nvPr>
        </p:nvSpPr>
        <p:spPr>
          <a:xfrm>
            <a:off x="838199" y="6356350"/>
            <a:ext cx="7952509" cy="501650"/>
          </a:xfrm>
        </p:spPr>
        <p:txBody>
          <a:bodyPr/>
          <a:lstStyle/>
          <a:p>
            <a:r>
              <a:rPr lang="fr-FR" dirty="0"/>
              <a:t>Atelier de formation sur les tests de diagnostic rapide antigéniques du SARS-CoV-2 – v3.0 | Assurer des résultats de qualité</a:t>
            </a:r>
          </a:p>
        </p:txBody>
      </p:sp>
    </p:spTree>
    <p:extLst>
      <p:ext uri="{BB962C8B-B14F-4D97-AF65-F5344CB8AC3E}">
        <p14:creationId xmlns:p14="http://schemas.microsoft.com/office/powerpoint/2010/main" val="35528289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custDataLst>
              <p:tags r:id="rId1"/>
            </p:custDataLst>
          </p:nvPr>
        </p:nvSpPr>
        <p:spPr>
          <a:xfrm>
            <a:off x="838200" y="108454"/>
            <a:ext cx="10515600" cy="942814"/>
          </a:xfrm>
        </p:spPr>
        <p:txBody>
          <a:bodyPr rtlCol="0"/>
          <a:lstStyle/>
          <a:p>
            <a:r>
              <a:rPr lang="fr-FR" dirty="0"/>
              <a:t>Le test d’aptitude (3)</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custDataLst>
              <p:tags r:id="rId2"/>
            </p:custDataLst>
          </p:nvPr>
        </p:nvSpPr>
        <p:spPr>
          <a:xfrm>
            <a:off x="838200" y="1736203"/>
            <a:ext cx="6256283" cy="4440760"/>
          </a:xfrm>
        </p:spPr>
        <p:txBody>
          <a:bodyPr rtlCol="0"/>
          <a:lstStyle/>
          <a:p>
            <a:pPr rtl="0"/>
            <a:endParaRPr lang="fr-FR" dirty="0"/>
          </a:p>
          <a:p>
            <a:r>
              <a:rPr lang="fr-FR" dirty="0"/>
              <a:t>En tant qu’utilisateur, effectuez le test d’aptitude TDR-Ag du SARS-CoV-2 en suivant les instructions du programme de test d’aptitude.</a:t>
            </a:r>
          </a:p>
          <a:p>
            <a:pPr rtl="0"/>
            <a:r>
              <a:rPr lang="fr-FR" dirty="0"/>
              <a:t>Notifiez les résultats du test d’aptitude comme requis.</a:t>
            </a:r>
          </a:p>
          <a:p>
            <a:r>
              <a:rPr lang="fr-FR" dirty="0"/>
              <a:t>Si le programme de test d’aptitude indique que les résultats sont incorrects, il convient de mener des enquêtes et prendre des mesures correctives.</a:t>
            </a:r>
          </a:p>
          <a:p>
            <a:pPr rtl="0"/>
            <a:endParaRPr lang="fr-FR" dirty="0"/>
          </a:p>
          <a:p>
            <a:pPr rtl="0"/>
            <a:endParaRPr lang="fr-FR"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custDataLst>
              <p:tags r:id="rId3"/>
            </p:custDataLst>
          </p:nvPr>
        </p:nvSpPr>
        <p:spPr/>
        <p:txBody>
          <a:bodyPr rtlCol="0"/>
          <a:lstStyle/>
          <a:p>
            <a:pPr rtl="0"/>
            <a:fld id="{42D34DE6-22C6-0E40-B20E-F2D718CBADB2}" type="slidenum">
              <a:rPr lang="fr-FR" smtClean="0"/>
              <a:pPr rtl="0"/>
              <a:t>18</a:t>
            </a:fld>
            <a:endParaRPr lang="fr-FR" sz="1000"/>
          </a:p>
        </p:txBody>
      </p:sp>
      <p:pic>
        <p:nvPicPr>
          <p:cNvPr id="11" name="Picture 10" descr="A picture containing circle&#10;&#10;Description automatically generated">
            <a:extLst>
              <a:ext uri="{FF2B5EF4-FFF2-40B4-BE49-F238E27FC236}">
                <a16:creationId xmlns:a16="http://schemas.microsoft.com/office/drawing/2014/main" id="{7B244749-5605-0440-B49B-E49EEF6B97B5}"/>
              </a:ext>
            </a:extLst>
          </p:cNvPr>
          <p:cNvPicPr>
            <a:picLocks noChangeAspect="1"/>
          </p:cNvPicPr>
          <p:nvPr>
            <p:custDataLst>
              <p:tags r:id="rId4"/>
            </p:custDataLst>
          </p:nvPr>
        </p:nvPicPr>
        <p:blipFill>
          <a:blip r:embed="rId8"/>
          <a:stretch>
            <a:fillRect/>
          </a:stretch>
        </p:blipFill>
        <p:spPr>
          <a:xfrm>
            <a:off x="7141993" y="1508669"/>
            <a:ext cx="4466932" cy="4466932"/>
          </a:xfrm>
          <a:prstGeom prst="rect">
            <a:avLst/>
          </a:prstGeom>
        </p:spPr>
      </p:pic>
      <p:grpSp>
        <p:nvGrpSpPr>
          <p:cNvPr id="12" name="Group 11">
            <a:extLst>
              <a:ext uri="{FF2B5EF4-FFF2-40B4-BE49-F238E27FC236}">
                <a16:creationId xmlns:a16="http://schemas.microsoft.com/office/drawing/2014/main" id="{72AA9C8B-41CC-514A-934E-117B3B8EC5A6}"/>
              </a:ext>
            </a:extLst>
          </p:cNvPr>
          <p:cNvGrpSpPr/>
          <p:nvPr>
            <p:custDataLst>
              <p:tags r:id="rId5"/>
            </p:custDataLst>
          </p:nvPr>
        </p:nvGrpSpPr>
        <p:grpSpPr>
          <a:xfrm>
            <a:off x="7990856" y="1164032"/>
            <a:ext cx="3924069" cy="596348"/>
            <a:chOff x="7861998" y="1527451"/>
            <a:chExt cx="3924069" cy="596348"/>
          </a:xfrm>
        </p:grpSpPr>
        <p:sp>
          <p:nvSpPr>
            <p:cNvPr id="13" name="TextBox 12">
              <a:extLst>
                <a:ext uri="{FF2B5EF4-FFF2-40B4-BE49-F238E27FC236}">
                  <a16:creationId xmlns:a16="http://schemas.microsoft.com/office/drawing/2014/main" id="{5289E249-8F09-1D44-84DF-ADD03DD757FC}"/>
                </a:ext>
              </a:extLst>
            </p:cNvPr>
            <p:cNvSpPr txBox="1"/>
            <p:nvPr/>
          </p:nvSpPr>
          <p:spPr>
            <a:xfrm>
              <a:off x="8387592" y="1611695"/>
              <a:ext cx="3398475" cy="430887"/>
            </a:xfrm>
            <a:prstGeom prst="rect">
              <a:avLst/>
            </a:prstGeom>
            <a:solidFill>
              <a:schemeClr val="tx1"/>
            </a:solidFill>
          </p:spPr>
          <p:txBody>
            <a:bodyPr wrap="square" rtlCol="0">
              <a:spAutoFit/>
            </a:bodyPr>
            <a:lstStyle/>
            <a:p>
              <a:pPr rtl="0"/>
              <a:r>
                <a:rPr lang="fr-FR" sz="1100" dirty="0">
                  <a:solidFill>
                    <a:srgbClr val="FFFFFF"/>
                  </a:solidFill>
                  <a:ea typeface="Calibri" charset="0"/>
                  <a:cs typeface="Calibri" charset="0"/>
                </a:rPr>
                <a:t>À adapter en fonction des directives en vigueur dans votre pays.</a:t>
              </a:r>
              <a:endParaRPr lang="fr-FR" altLang="en-US" sz="1100" u="sng" dirty="0">
                <a:solidFill>
                  <a:srgbClr val="FFFFFF"/>
                </a:solidFill>
                <a:ea typeface="Calibri" charset="0"/>
                <a:cs typeface="Calibri" charset="0"/>
              </a:endParaRPr>
            </a:p>
          </p:txBody>
        </p:sp>
        <p:sp>
          <p:nvSpPr>
            <p:cNvPr id="14" name="Oval 13">
              <a:extLst>
                <a:ext uri="{FF2B5EF4-FFF2-40B4-BE49-F238E27FC236}">
                  <a16:creationId xmlns:a16="http://schemas.microsoft.com/office/drawing/2014/main" id="{99918AEC-9C11-4E42-B663-BDEDC2C64EF1}"/>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FR"/>
            </a:p>
          </p:txBody>
        </p:sp>
        <p:pic>
          <p:nvPicPr>
            <p:cNvPr id="15" name="Graphic 14" descr="Pencil">
              <a:extLst>
                <a:ext uri="{FF2B5EF4-FFF2-40B4-BE49-F238E27FC236}">
                  <a16:creationId xmlns:a16="http://schemas.microsoft.com/office/drawing/2014/main" id="{B374EE3A-8E0F-B544-8853-C1F3C4AE8BFB}"/>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7983941" y="1649394"/>
              <a:ext cx="352462" cy="352462"/>
            </a:xfrm>
            <a:prstGeom prst="rect">
              <a:avLst/>
            </a:prstGeom>
          </p:spPr>
        </p:pic>
      </p:grpSp>
      <p:sp>
        <p:nvSpPr>
          <p:cNvPr id="4" name="Footer Placeholder 3">
            <a:extLst>
              <a:ext uri="{FF2B5EF4-FFF2-40B4-BE49-F238E27FC236}">
                <a16:creationId xmlns:a16="http://schemas.microsoft.com/office/drawing/2014/main" id="{278A9152-74F2-1FDC-54CD-51312EC41BDD}"/>
              </a:ext>
            </a:extLst>
          </p:cNvPr>
          <p:cNvSpPr>
            <a:spLocks noGrp="1"/>
          </p:cNvSpPr>
          <p:nvPr>
            <p:ph type="ftr" sz="quarter" idx="11"/>
            <p:custDataLst>
              <p:tags r:id="rId6"/>
            </p:custDataLst>
          </p:nvPr>
        </p:nvSpPr>
        <p:spPr>
          <a:xfrm>
            <a:off x="838199" y="6356350"/>
            <a:ext cx="7952509" cy="501650"/>
          </a:xfrm>
        </p:spPr>
        <p:txBody>
          <a:bodyPr/>
          <a:lstStyle/>
          <a:p>
            <a:r>
              <a:rPr lang="fr-FR" dirty="0"/>
              <a:t>Atelier de formation sur les tests de diagnostic rapide antigéniques du SARS-CoV-2 – v3.0 | Assurer des résultats de qualité</a:t>
            </a:r>
          </a:p>
        </p:txBody>
      </p:sp>
    </p:spTree>
    <p:extLst>
      <p:ext uri="{BB962C8B-B14F-4D97-AF65-F5344CB8AC3E}">
        <p14:creationId xmlns:p14="http://schemas.microsoft.com/office/powerpoint/2010/main" val="26542346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custDataLst>
              <p:tags r:id="rId1"/>
            </p:custDataLst>
          </p:nvPr>
        </p:nvSpPr>
        <p:spPr/>
        <p:txBody>
          <a:bodyPr rtlCol="0"/>
          <a:lstStyle/>
          <a:p>
            <a:pPr rtl="0"/>
            <a:r>
              <a:rPr lang="fr-FR"/>
              <a:t>La contre-expertise</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custDataLst>
              <p:tags r:id="rId2"/>
            </p:custDataLst>
          </p:nvPr>
        </p:nvSpPr>
        <p:spPr/>
        <p:txBody>
          <a:bodyPr rtlCol="0"/>
          <a:lstStyle/>
          <a:p>
            <a:pPr rtl="0"/>
            <a:endParaRPr lang="fr-FR" dirty="0"/>
          </a:p>
          <a:p>
            <a:pPr rtl="0"/>
            <a:r>
              <a:rPr lang="fr-FR" dirty="0"/>
              <a:t>La contre-expertise est un processus par lequel certains tests effectués dans un site sont envoyés dans un autre site pour être vérifiés.</a:t>
            </a:r>
          </a:p>
          <a:p>
            <a:pPr rtl="0"/>
            <a:r>
              <a:rPr lang="fr-FR" dirty="0"/>
              <a:t>Il </a:t>
            </a:r>
            <a:r>
              <a:rPr lang="fr-FR" b="1" dirty="0">
                <a:solidFill>
                  <a:srgbClr val="009AC9"/>
                </a:solidFill>
              </a:rPr>
              <a:t>n’est pas conseillé </a:t>
            </a:r>
            <a:r>
              <a:rPr lang="fr-FR" dirty="0"/>
              <a:t>de procéder à une contre-expertise des TDR-Ag du SARS-CoV-2 en raison de l’aspect pratique de la collecte de plusieurs échantillons et de la sécurité associée à leur transport.</a:t>
            </a:r>
          </a:p>
          <a:p>
            <a:pPr rtl="0"/>
            <a:endParaRPr lang="fr-FR" dirty="0"/>
          </a:p>
          <a:p>
            <a:pPr rtl="0"/>
            <a:endParaRPr lang="fr-FR"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custDataLst>
              <p:tags r:id="rId3"/>
            </p:custDataLst>
          </p:nvPr>
        </p:nvSpPr>
        <p:spPr/>
        <p:txBody>
          <a:bodyPr rtlCol="0"/>
          <a:lstStyle/>
          <a:p>
            <a:pPr rtl="0"/>
            <a:fld id="{42D34DE6-22C6-0E40-B20E-F2D718CBADB2}" type="slidenum">
              <a:rPr lang="fr-FR" smtClean="0"/>
              <a:pPr rtl="0"/>
              <a:t>19</a:t>
            </a:fld>
            <a:endParaRPr lang="fr-FR" sz="1000"/>
          </a:p>
        </p:txBody>
      </p:sp>
      <p:grpSp>
        <p:nvGrpSpPr>
          <p:cNvPr id="10" name="Group 9">
            <a:extLst>
              <a:ext uri="{FF2B5EF4-FFF2-40B4-BE49-F238E27FC236}">
                <a16:creationId xmlns:a16="http://schemas.microsoft.com/office/drawing/2014/main" id="{1AE25772-2DF7-EF4C-ACD8-F91E96E414C8}"/>
              </a:ext>
            </a:extLst>
          </p:cNvPr>
          <p:cNvGrpSpPr/>
          <p:nvPr>
            <p:custDataLst>
              <p:tags r:id="rId4"/>
            </p:custDataLst>
          </p:nvPr>
        </p:nvGrpSpPr>
        <p:grpSpPr>
          <a:xfrm>
            <a:off x="7990856" y="1043964"/>
            <a:ext cx="3924069" cy="596348"/>
            <a:chOff x="7861998" y="1527451"/>
            <a:chExt cx="3924069" cy="596348"/>
          </a:xfrm>
        </p:grpSpPr>
        <p:sp>
          <p:nvSpPr>
            <p:cNvPr id="11" name="TextBox 10">
              <a:extLst>
                <a:ext uri="{FF2B5EF4-FFF2-40B4-BE49-F238E27FC236}">
                  <a16:creationId xmlns:a16="http://schemas.microsoft.com/office/drawing/2014/main" id="{A81BD390-D550-6A45-92B9-E6219D75ECED}"/>
                </a:ext>
              </a:extLst>
            </p:cNvPr>
            <p:cNvSpPr txBox="1"/>
            <p:nvPr/>
          </p:nvSpPr>
          <p:spPr>
            <a:xfrm>
              <a:off x="8387592" y="1611696"/>
              <a:ext cx="3398475" cy="430887"/>
            </a:xfrm>
            <a:prstGeom prst="rect">
              <a:avLst/>
            </a:prstGeom>
            <a:solidFill>
              <a:schemeClr val="tx1"/>
            </a:solidFill>
          </p:spPr>
          <p:txBody>
            <a:bodyPr wrap="square" rtlCol="0">
              <a:spAutoFit/>
            </a:bodyPr>
            <a:lstStyle/>
            <a:p>
              <a:pPr rtl="0"/>
              <a:r>
                <a:rPr lang="fr-FR" sz="1100" dirty="0">
                  <a:solidFill>
                    <a:srgbClr val="FFFFFF"/>
                  </a:solidFill>
                  <a:ea typeface="Calibri" charset="0"/>
                  <a:cs typeface="Calibri" charset="0"/>
                </a:rPr>
                <a:t>À adapter en fonction des directives en vigueur dans votre pays.</a:t>
              </a:r>
              <a:endParaRPr lang="fr-FR" altLang="en-US" sz="1100" u="sng" dirty="0">
                <a:solidFill>
                  <a:srgbClr val="FFFFFF"/>
                </a:solidFill>
                <a:ea typeface="Calibri" charset="0"/>
                <a:cs typeface="Calibri" charset="0"/>
              </a:endParaRPr>
            </a:p>
          </p:txBody>
        </p:sp>
        <p:sp>
          <p:nvSpPr>
            <p:cNvPr id="12" name="Oval 11">
              <a:extLst>
                <a:ext uri="{FF2B5EF4-FFF2-40B4-BE49-F238E27FC236}">
                  <a16:creationId xmlns:a16="http://schemas.microsoft.com/office/drawing/2014/main" id="{02419EAA-514A-874D-9CB6-D19270C2282F}"/>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FR"/>
            </a:p>
          </p:txBody>
        </p:sp>
        <p:pic>
          <p:nvPicPr>
            <p:cNvPr id="13" name="Graphic 12" descr="Pencil">
              <a:extLst>
                <a:ext uri="{FF2B5EF4-FFF2-40B4-BE49-F238E27FC236}">
                  <a16:creationId xmlns:a16="http://schemas.microsoft.com/office/drawing/2014/main" id="{15E3938C-BE47-E043-813A-177F243C11B9}"/>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7983941" y="1649394"/>
              <a:ext cx="352462" cy="352462"/>
            </a:xfrm>
            <a:prstGeom prst="rect">
              <a:avLst/>
            </a:prstGeom>
          </p:spPr>
        </p:pic>
      </p:grpSp>
      <p:sp>
        <p:nvSpPr>
          <p:cNvPr id="4" name="Footer Placeholder 3">
            <a:extLst>
              <a:ext uri="{FF2B5EF4-FFF2-40B4-BE49-F238E27FC236}">
                <a16:creationId xmlns:a16="http://schemas.microsoft.com/office/drawing/2014/main" id="{CFEF81A7-1E12-EC69-C13E-F620B9E1A7E4}"/>
              </a:ext>
            </a:extLst>
          </p:cNvPr>
          <p:cNvSpPr>
            <a:spLocks noGrp="1"/>
          </p:cNvSpPr>
          <p:nvPr>
            <p:ph type="ftr" sz="quarter" idx="11"/>
            <p:custDataLst>
              <p:tags r:id="rId5"/>
            </p:custDataLst>
          </p:nvPr>
        </p:nvSpPr>
        <p:spPr>
          <a:xfrm>
            <a:off x="838199" y="6356350"/>
            <a:ext cx="7952509" cy="501650"/>
          </a:xfrm>
        </p:spPr>
        <p:txBody>
          <a:bodyPr/>
          <a:lstStyle/>
          <a:p>
            <a:r>
              <a:rPr lang="fr-FR" dirty="0"/>
              <a:t>Atelier de formation sur les tests de diagnostic rapide antigéniques du SARS-CoV-2 – v3.0 | Assurer des résultats de qualité</a:t>
            </a:r>
          </a:p>
        </p:txBody>
      </p:sp>
    </p:spTree>
    <p:extLst>
      <p:ext uri="{BB962C8B-B14F-4D97-AF65-F5344CB8AC3E}">
        <p14:creationId xmlns:p14="http://schemas.microsoft.com/office/powerpoint/2010/main" val="42323022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custDataLst>
              <p:tags r:id="rId1"/>
            </p:custDataLst>
          </p:nvPr>
        </p:nvSpPr>
        <p:spPr/>
        <p:txBody>
          <a:bodyPr rtlCol="0"/>
          <a:lstStyle/>
          <a:p>
            <a:pPr rtl="0"/>
            <a:r>
              <a:rPr lang="fr-FR"/>
              <a:t>Clause de non-responsabilité</a:t>
            </a:r>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custDataLst>
              <p:tags r:id="rId2"/>
            </p:custDataLst>
          </p:nvPr>
        </p:nvSpPr>
        <p:spPr/>
        <p:txBody>
          <a:bodyPr rtlCol="0"/>
          <a:lstStyle/>
          <a:p>
            <a:pPr rtl="0"/>
            <a:fld id="{42D34DE6-22C6-0E40-B20E-F2D718CBADB2}" type="slidenum">
              <a:rPr lang="fr-FR" smtClean="0"/>
              <a:pPr/>
              <a:t>2</a:t>
            </a:fld>
            <a:endParaRPr lang="fr-FR" sz="1000"/>
          </a:p>
        </p:txBody>
      </p:sp>
      <p:sp>
        <p:nvSpPr>
          <p:cNvPr id="8" name="Content Placeholder 2">
            <a:extLst>
              <a:ext uri="{FF2B5EF4-FFF2-40B4-BE49-F238E27FC236}">
                <a16:creationId xmlns:a16="http://schemas.microsoft.com/office/drawing/2014/main" id="{30191CAD-B04A-4548-A256-D0CBFF10B211}"/>
              </a:ext>
            </a:extLst>
          </p:cNvPr>
          <p:cNvSpPr>
            <a:spLocks noGrp="1"/>
          </p:cNvSpPr>
          <p:nvPr>
            <p:ph idx="1"/>
          </p:nvPr>
        </p:nvSpPr>
        <p:spPr>
          <a:xfrm>
            <a:off x="718277" y="1732081"/>
            <a:ext cx="10515600" cy="4440760"/>
          </a:xfrm>
        </p:spPr>
        <p:txBody>
          <a:bodyPr rtlCol="0">
            <a:noAutofit/>
          </a:bodyPr>
          <a:lstStyle/>
          <a:p>
            <a:pPr marL="0" indent="0">
              <a:buNone/>
              <a:defRPr/>
            </a:pPr>
            <a:r>
              <a:rPr lang="fr" sz="1600" b="1" dirty="0"/>
              <a:t>Plateforme d’</a:t>
            </a:r>
            <a:r>
              <a:rPr lang="en-US" sz="1600" b="1" dirty="0"/>
              <a:t>A</a:t>
            </a:r>
            <a:r>
              <a:rPr lang="fr" sz="1600" b="1" dirty="0"/>
              <a:t>pprentissage de </a:t>
            </a:r>
            <a:r>
              <a:rPr lang="en-US" sz="1600" b="1" dirty="0"/>
              <a:t>l’</a:t>
            </a:r>
            <a:r>
              <a:rPr lang="fr" sz="1600" b="1" dirty="0"/>
              <a:t>OMS sur la </a:t>
            </a:r>
            <a:r>
              <a:rPr lang="en-US" sz="1600" b="1" dirty="0"/>
              <a:t>S</a:t>
            </a:r>
            <a:r>
              <a:rPr lang="fr" sz="1600" b="1" dirty="0"/>
              <a:t>écurité Sanitaire - Matériels de formation</a:t>
            </a:r>
            <a:endParaRPr lang="en-US" sz="1600" dirty="0"/>
          </a:p>
          <a:p>
            <a:pPr rtl="0">
              <a:defRPr/>
            </a:pPr>
            <a:endParaRPr lang="en-US" sz="1600" dirty="0"/>
          </a:p>
          <a:p>
            <a:pPr marL="0" indent="0" rtl="0">
              <a:buNone/>
              <a:defRPr/>
            </a:pPr>
            <a:r>
              <a:rPr lang="fr" sz="1600" dirty="0"/>
              <a:t>Ces matériels de formation de l’OMS sont la propriété de © l’Organisation mondiale de la Santé (OMS) 2022. Tous droits réservés.</a:t>
            </a:r>
          </a:p>
          <a:p>
            <a:pPr marL="0" indent="0" rtl="0">
              <a:buNone/>
              <a:defRPr/>
            </a:pPr>
            <a:r>
              <a:rPr lang="fr" sz="1600" dirty="0"/>
              <a:t>Votre utilisation de ces matériels est soumise au respect des « </a:t>
            </a:r>
            <a:r>
              <a:rPr lang="fr" sz="1600" u="sng" dirty="0">
                <a:hlinkClick r:id="rId5"/>
              </a:rPr>
              <a:t>Conditions d’utilisation de la </a:t>
            </a:r>
            <a:r>
              <a:rPr lang="en-US" sz="1600" u="sng" dirty="0">
                <a:hlinkClick r:id="rId5"/>
              </a:rPr>
              <a:t>P</a:t>
            </a:r>
            <a:r>
              <a:rPr lang="fr" sz="1600" u="sng" dirty="0">
                <a:hlinkClick r:id="rId5"/>
              </a:rPr>
              <a:t>lateforme d’</a:t>
            </a:r>
            <a:r>
              <a:rPr lang="en-US" sz="1600" u="sng" dirty="0">
                <a:hlinkClick r:id="rId5"/>
              </a:rPr>
              <a:t>A</a:t>
            </a:r>
            <a:r>
              <a:rPr lang="fr" sz="1600" u="sng" dirty="0">
                <a:hlinkClick r:id="rId5"/>
              </a:rPr>
              <a:t>pprentissage sur la </a:t>
            </a:r>
            <a:r>
              <a:rPr lang="en-US" sz="1600" u="sng" dirty="0">
                <a:hlinkClick r:id="rId5"/>
              </a:rPr>
              <a:t>S</a:t>
            </a:r>
            <a:r>
              <a:rPr lang="fr" sz="1600" u="sng" dirty="0">
                <a:hlinkClick r:id="rId5"/>
              </a:rPr>
              <a:t>écurité Sanitaire de </a:t>
            </a:r>
            <a:r>
              <a:rPr lang="en-US" sz="1600" u="sng" dirty="0">
                <a:hlinkClick r:id="rId5"/>
              </a:rPr>
              <a:t>l’</a:t>
            </a:r>
            <a:r>
              <a:rPr lang="fr" sz="1600" u="sng" dirty="0">
                <a:hlinkClick r:id="rId5"/>
              </a:rPr>
              <a:t>OMS, matériels de formation</a:t>
            </a:r>
            <a:r>
              <a:rPr lang="fr" sz="1600" dirty="0"/>
              <a:t> », que vous avez acceptée</a:t>
            </a:r>
            <a:r>
              <a:rPr lang="en-US" sz="1600" dirty="0"/>
              <a:t>s</a:t>
            </a:r>
            <a:r>
              <a:rPr lang="fr" sz="1600" dirty="0"/>
              <a:t> en les téléchargeant et qui </a:t>
            </a:r>
            <a:r>
              <a:rPr lang="en-US" sz="1600" dirty="0" err="1"/>
              <a:t>sont</a:t>
            </a:r>
            <a:r>
              <a:rPr lang="fr" sz="1600" dirty="0"/>
              <a:t> disponible</a:t>
            </a:r>
            <a:r>
              <a:rPr lang="en-US" sz="1600" dirty="0"/>
              <a:t>s</a:t>
            </a:r>
            <a:r>
              <a:rPr lang="fr" sz="1600" dirty="0"/>
              <a:t> sur la Plateforme d’</a:t>
            </a:r>
            <a:r>
              <a:rPr lang="en-US" sz="1600" dirty="0"/>
              <a:t>A</a:t>
            </a:r>
            <a:r>
              <a:rPr lang="fr" sz="1600" dirty="0"/>
              <a:t>pprentissage sur la </a:t>
            </a:r>
            <a:r>
              <a:rPr lang="en-US" sz="1600" dirty="0"/>
              <a:t>S</a:t>
            </a:r>
            <a:r>
              <a:rPr lang="fr" sz="1600" dirty="0"/>
              <a:t>écurité </a:t>
            </a:r>
            <a:r>
              <a:rPr lang="en-US" sz="1600" dirty="0"/>
              <a:t>S</a:t>
            </a:r>
            <a:r>
              <a:rPr lang="fr" sz="1600" dirty="0"/>
              <a:t>anitaire, à l’adresse </a:t>
            </a:r>
            <a:r>
              <a:rPr lang="fr" sz="1600" u="sng" dirty="0">
                <a:hlinkClick r:id="rId6"/>
              </a:rPr>
              <a:t>https://extranet.who.int/hslp</a:t>
            </a:r>
            <a:r>
              <a:rPr lang="fr" sz="1600" dirty="0"/>
              <a:t>.  </a:t>
            </a:r>
          </a:p>
          <a:p>
            <a:pPr marL="0" indent="0" rtl="0">
              <a:buNone/>
              <a:defRPr/>
            </a:pPr>
            <a:r>
              <a:rPr lang="fr" sz="1600" dirty="0"/>
              <a:t>En cas d’adaptation, de modification, de traduction ou de révision de toute autre manière du contenu de ces matériels, vous ne devez pas laisser entendre que l’OMS est affiliée de quelque manière que ce soit à ces modifications et vous ne devez utiliser ni le nom ni l’emblème de l’OMS dans ces matériels modifiés.  </a:t>
            </a:r>
          </a:p>
          <a:p>
            <a:pPr marL="0" indent="0" rtl="0">
              <a:buNone/>
              <a:defRPr/>
            </a:pPr>
            <a:r>
              <a:rPr lang="fr" sz="1600" dirty="0"/>
              <a:t>En outre, veuillez informer l’OMS de toute modification de ces matériels que vous utilisez publiquement, à des fins d’archivage et de développement continu, en envoyant un courriel à l’adresse: </a:t>
            </a:r>
            <a:r>
              <a:rPr lang="fr" sz="1600" dirty="0">
                <a:hlinkClick r:id="rId7"/>
              </a:rPr>
              <a:t>ihrhrt@who.int</a:t>
            </a:r>
            <a:r>
              <a:rPr lang="fr" sz="1600" dirty="0"/>
              <a:t>.</a:t>
            </a:r>
          </a:p>
          <a:p>
            <a:pPr marL="0" indent="0" rtl="0">
              <a:buNone/>
              <a:defRPr/>
            </a:pPr>
            <a:r>
              <a:rPr lang="fr" sz="1600" dirty="0"/>
              <a:t> </a:t>
            </a:r>
          </a:p>
          <a:p>
            <a:pPr rtl="0"/>
            <a:endParaRPr lang="en-ZA" sz="1600" dirty="0"/>
          </a:p>
        </p:txBody>
      </p:sp>
      <p:sp>
        <p:nvSpPr>
          <p:cNvPr id="3" name="Footer Placeholder 3">
            <a:extLst>
              <a:ext uri="{FF2B5EF4-FFF2-40B4-BE49-F238E27FC236}">
                <a16:creationId xmlns:a16="http://schemas.microsoft.com/office/drawing/2014/main" id="{66C4AD10-D5E9-0841-9D85-3CB1C3A4BAFE}"/>
              </a:ext>
            </a:extLst>
          </p:cNvPr>
          <p:cNvSpPr>
            <a:spLocks noGrp="1"/>
          </p:cNvSpPr>
          <p:nvPr>
            <p:ph type="ftr" sz="quarter" idx="11"/>
            <p:custDataLst>
              <p:tags r:id="rId3"/>
            </p:custDataLst>
          </p:nvPr>
        </p:nvSpPr>
        <p:spPr>
          <a:xfrm>
            <a:off x="838199" y="6356350"/>
            <a:ext cx="7952509" cy="501650"/>
          </a:xfrm>
        </p:spPr>
        <p:txBody>
          <a:bodyPr/>
          <a:lstStyle/>
          <a:p>
            <a:r>
              <a:rPr lang="fr-FR" dirty="0"/>
              <a:t>Atelier de formation sur les tests de diagnostic rapide antigéniques du SARS-CoV-2 – v3.0 | Assurer des résultats de qualité</a:t>
            </a:r>
          </a:p>
        </p:txBody>
      </p:sp>
    </p:spTree>
    <p:extLst>
      <p:ext uri="{BB962C8B-B14F-4D97-AF65-F5344CB8AC3E}">
        <p14:creationId xmlns:p14="http://schemas.microsoft.com/office/powerpoint/2010/main" val="37144752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custDataLst>
              <p:tags r:id="rId1"/>
            </p:custDataLst>
          </p:nvPr>
        </p:nvSpPr>
        <p:spPr/>
        <p:txBody>
          <a:bodyPr rtlCol="0"/>
          <a:lstStyle/>
          <a:p>
            <a:pPr rtl="0"/>
            <a:r>
              <a:rPr lang="fr-FR" dirty="0"/>
              <a:t>Prendre des mesures</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custDataLst>
              <p:tags r:id="rId2"/>
            </p:custDataLst>
          </p:nvPr>
        </p:nvSpPr>
        <p:spPr/>
        <p:txBody>
          <a:bodyPr rtlCol="0"/>
          <a:lstStyle/>
          <a:p>
            <a:pPr rtl="0"/>
            <a:endParaRPr lang="fr-FR" dirty="0"/>
          </a:p>
          <a:p>
            <a:r>
              <a:rPr lang="fr-FR" dirty="0"/>
              <a:t>Les tests d’aptitude non concluants et l’identification des lacunes à combler lors des visites de supervision nécessitent que des enquêtes soient menées pour déterminer la raison de ces erreurs ou des défaillances dans la qualité des tests (souvent appelée analyse des causes racines).</a:t>
            </a:r>
          </a:p>
          <a:p>
            <a:pPr rtl="0"/>
            <a:r>
              <a:rPr lang="fr-FR" dirty="0"/>
              <a:t>Lorsque la cause racine est identifiée, il faut y remédier en prenant des mesures correctives.</a:t>
            </a:r>
          </a:p>
          <a:p>
            <a:pPr rtl="0"/>
            <a:r>
              <a:rPr lang="fr-FR" dirty="0"/>
              <a:t>Les mesures préventives permettent d’éviter que les erreurs ou les défaillances dans la qualité des tests ne se reproduisent. </a:t>
            </a:r>
          </a:p>
          <a:p>
            <a:pPr rtl="0"/>
            <a:r>
              <a:rPr lang="fr-FR" dirty="0"/>
              <a:t>L’analyse de la cause racine des problèmes, ainsi que les mesures correctives et préventives prises doivent être documentées par le site de test.</a:t>
            </a:r>
          </a:p>
          <a:p>
            <a:pPr rtl="0"/>
            <a:endParaRPr lang="fr-FR"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custDataLst>
              <p:tags r:id="rId3"/>
            </p:custDataLst>
          </p:nvPr>
        </p:nvSpPr>
        <p:spPr/>
        <p:txBody>
          <a:bodyPr rtlCol="0"/>
          <a:lstStyle/>
          <a:p>
            <a:pPr rtl="0"/>
            <a:fld id="{42D34DE6-22C6-0E40-B20E-F2D718CBADB2}" type="slidenum">
              <a:rPr lang="fr-FR" smtClean="0"/>
              <a:pPr rtl="0"/>
              <a:t>20</a:t>
            </a:fld>
            <a:endParaRPr lang="fr-FR" sz="1000"/>
          </a:p>
        </p:txBody>
      </p:sp>
      <p:grpSp>
        <p:nvGrpSpPr>
          <p:cNvPr id="10" name="Group 9">
            <a:extLst>
              <a:ext uri="{FF2B5EF4-FFF2-40B4-BE49-F238E27FC236}">
                <a16:creationId xmlns:a16="http://schemas.microsoft.com/office/drawing/2014/main" id="{FF2A70D7-1103-EE46-82C0-9FCC16EF3699}"/>
              </a:ext>
            </a:extLst>
          </p:cNvPr>
          <p:cNvGrpSpPr/>
          <p:nvPr>
            <p:custDataLst>
              <p:tags r:id="rId4"/>
            </p:custDataLst>
          </p:nvPr>
        </p:nvGrpSpPr>
        <p:grpSpPr>
          <a:xfrm>
            <a:off x="7990856" y="1043964"/>
            <a:ext cx="3924069" cy="596348"/>
            <a:chOff x="7861998" y="1527451"/>
            <a:chExt cx="3924069" cy="596348"/>
          </a:xfrm>
        </p:grpSpPr>
        <p:sp>
          <p:nvSpPr>
            <p:cNvPr id="11" name="TextBox 10">
              <a:extLst>
                <a:ext uri="{FF2B5EF4-FFF2-40B4-BE49-F238E27FC236}">
                  <a16:creationId xmlns:a16="http://schemas.microsoft.com/office/drawing/2014/main" id="{6800F194-24F7-CC4E-88F7-EE848714EB0E}"/>
                </a:ext>
              </a:extLst>
            </p:cNvPr>
            <p:cNvSpPr txBox="1"/>
            <p:nvPr/>
          </p:nvSpPr>
          <p:spPr>
            <a:xfrm>
              <a:off x="8387592" y="1611696"/>
              <a:ext cx="3398475" cy="430887"/>
            </a:xfrm>
            <a:prstGeom prst="rect">
              <a:avLst/>
            </a:prstGeom>
            <a:solidFill>
              <a:schemeClr val="tx1"/>
            </a:solidFill>
          </p:spPr>
          <p:txBody>
            <a:bodyPr wrap="square" rtlCol="0">
              <a:spAutoFit/>
            </a:bodyPr>
            <a:lstStyle/>
            <a:p>
              <a:pPr rtl="0"/>
              <a:r>
                <a:rPr lang="fr-FR" sz="1100" dirty="0">
                  <a:solidFill>
                    <a:srgbClr val="FFFFFF"/>
                  </a:solidFill>
                  <a:ea typeface="Calibri" charset="0"/>
                  <a:cs typeface="Calibri" charset="0"/>
                </a:rPr>
                <a:t>À adapter en fonction des directives en vigueur dans votre pays.</a:t>
              </a:r>
              <a:endParaRPr lang="fr-FR" altLang="en-US" sz="1100" u="sng" dirty="0">
                <a:solidFill>
                  <a:srgbClr val="FFFFFF"/>
                </a:solidFill>
                <a:ea typeface="Calibri" charset="0"/>
                <a:cs typeface="Calibri" charset="0"/>
              </a:endParaRPr>
            </a:p>
          </p:txBody>
        </p:sp>
        <p:sp>
          <p:nvSpPr>
            <p:cNvPr id="12" name="Oval 11">
              <a:extLst>
                <a:ext uri="{FF2B5EF4-FFF2-40B4-BE49-F238E27FC236}">
                  <a16:creationId xmlns:a16="http://schemas.microsoft.com/office/drawing/2014/main" id="{94833B90-5F01-FA4A-8F27-6686D177756F}"/>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FR"/>
            </a:p>
          </p:txBody>
        </p:sp>
        <p:pic>
          <p:nvPicPr>
            <p:cNvPr id="13" name="Graphic 12" descr="Pencil">
              <a:extLst>
                <a:ext uri="{FF2B5EF4-FFF2-40B4-BE49-F238E27FC236}">
                  <a16:creationId xmlns:a16="http://schemas.microsoft.com/office/drawing/2014/main" id="{78363EEA-A7FD-F848-B5B4-E0A0C04D33A5}"/>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7983941" y="1649394"/>
              <a:ext cx="352462" cy="352462"/>
            </a:xfrm>
            <a:prstGeom prst="rect">
              <a:avLst/>
            </a:prstGeom>
          </p:spPr>
        </p:pic>
      </p:grpSp>
      <p:sp>
        <p:nvSpPr>
          <p:cNvPr id="4" name="Footer Placeholder 3">
            <a:extLst>
              <a:ext uri="{FF2B5EF4-FFF2-40B4-BE49-F238E27FC236}">
                <a16:creationId xmlns:a16="http://schemas.microsoft.com/office/drawing/2014/main" id="{EB75BEC1-AFC7-79AE-14BB-D84544285D6E}"/>
              </a:ext>
            </a:extLst>
          </p:cNvPr>
          <p:cNvSpPr>
            <a:spLocks noGrp="1"/>
          </p:cNvSpPr>
          <p:nvPr>
            <p:ph type="ftr" sz="quarter" idx="11"/>
            <p:custDataLst>
              <p:tags r:id="rId5"/>
            </p:custDataLst>
          </p:nvPr>
        </p:nvSpPr>
        <p:spPr>
          <a:xfrm>
            <a:off x="838199" y="6356350"/>
            <a:ext cx="7952509" cy="501650"/>
          </a:xfrm>
        </p:spPr>
        <p:txBody>
          <a:bodyPr/>
          <a:lstStyle/>
          <a:p>
            <a:r>
              <a:rPr lang="fr-FR" dirty="0"/>
              <a:t>Atelier de formation sur les tests de diagnostic rapide antigéniques du SARS-CoV-2 – v3.0 | Assurer des résultats de qualité</a:t>
            </a:r>
          </a:p>
        </p:txBody>
      </p:sp>
    </p:spTree>
    <p:extLst>
      <p:ext uri="{BB962C8B-B14F-4D97-AF65-F5344CB8AC3E}">
        <p14:creationId xmlns:p14="http://schemas.microsoft.com/office/powerpoint/2010/main" val="41978303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Google Shape;158;p9"/>
          <p:cNvSpPr txBox="1">
            <a:spLocks noGrp="1"/>
          </p:cNvSpPr>
          <p:nvPr>
            <p:ph type="title"/>
            <p:custDataLst>
              <p:tags r:id="rId2"/>
            </p:custDataLst>
          </p:nvPr>
        </p:nvSpPr>
        <p:spPr>
          <a:xfrm>
            <a:off x="413838" y="566057"/>
            <a:ext cx="4532630" cy="1551669"/>
          </a:xfrm>
          <a:prstGeom prst="rect">
            <a:avLst/>
          </a:prstGeom>
          <a:noFill/>
          <a:ln>
            <a:noFill/>
          </a:ln>
        </p:spPr>
        <p:txBody>
          <a:bodyPr spcFirstLastPara="1" wrap="square" lIns="0" tIns="0" rIns="0" bIns="0" anchor="b" anchorCtr="0">
            <a:normAutofit/>
          </a:bodyPr>
          <a:lstStyle/>
          <a:p>
            <a:r>
              <a:rPr lang="fr-FR" dirty="0"/>
              <a:t>La surveillance </a:t>
            </a:r>
            <a:r>
              <a:rPr lang="fr-FR" dirty="0" err="1"/>
              <a:t>postcommercialisation</a:t>
            </a:r>
            <a:endParaRPr lang="fr-FR" dirty="0"/>
          </a:p>
        </p:txBody>
      </p:sp>
    </p:spTree>
    <p:custDataLst>
      <p:tags r:id="rId1"/>
    </p:custDataLst>
    <p:extLst>
      <p:ext uri="{BB962C8B-B14F-4D97-AF65-F5344CB8AC3E}">
        <p14:creationId xmlns:p14="http://schemas.microsoft.com/office/powerpoint/2010/main" val="22034728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983CA1-233E-8D49-BDD4-DEF8A2E61E09}"/>
              </a:ext>
            </a:extLst>
          </p:cNvPr>
          <p:cNvSpPr>
            <a:spLocks noGrp="1"/>
          </p:cNvSpPr>
          <p:nvPr>
            <p:ph type="title"/>
            <p:custDataLst>
              <p:tags r:id="rId2"/>
            </p:custDataLst>
          </p:nvPr>
        </p:nvSpPr>
        <p:spPr>
          <a:xfrm>
            <a:off x="838199" y="-97011"/>
            <a:ext cx="10515600" cy="942814"/>
          </a:xfrm>
        </p:spPr>
        <p:txBody>
          <a:bodyPr/>
          <a:lstStyle/>
          <a:p>
            <a:r>
              <a:rPr lang="fr-FR"/>
              <a:t>La surveillance postcommercialisation *</a:t>
            </a:r>
            <a:endParaRPr lang="fr-FR">
              <a:cs typeface="Arial"/>
            </a:endParaRPr>
          </a:p>
        </p:txBody>
      </p:sp>
      <p:sp>
        <p:nvSpPr>
          <p:cNvPr id="5" name="Slide Number Placeholder 4">
            <a:extLst>
              <a:ext uri="{FF2B5EF4-FFF2-40B4-BE49-F238E27FC236}">
                <a16:creationId xmlns:a16="http://schemas.microsoft.com/office/drawing/2014/main" id="{92FAE5F5-7331-9C4C-BA54-BE91D7A85350}"/>
              </a:ext>
            </a:extLst>
          </p:cNvPr>
          <p:cNvSpPr>
            <a:spLocks noGrp="1"/>
          </p:cNvSpPr>
          <p:nvPr>
            <p:ph type="sldNum" sz="quarter" idx="12"/>
            <p:custDataLst>
              <p:tags r:id="rId3"/>
            </p:custDataLst>
          </p:nvPr>
        </p:nvSpPr>
        <p:spPr/>
        <p:txBody>
          <a:bodyPr/>
          <a:lstStyle/>
          <a:p>
            <a:fld id="{42D34DE6-22C6-0E40-B20E-F2D718CBADB2}" type="slidenum">
              <a:rPr lang="en-GB" smtClean="0"/>
              <a:pPr/>
              <a:t>22</a:t>
            </a:fld>
            <a:endParaRPr lang="fr-FR" sz="1000"/>
          </a:p>
        </p:txBody>
      </p:sp>
      <p:sp>
        <p:nvSpPr>
          <p:cNvPr id="6" name="Content Placeholder 10">
            <a:extLst>
              <a:ext uri="{FF2B5EF4-FFF2-40B4-BE49-F238E27FC236}">
                <a16:creationId xmlns:a16="http://schemas.microsoft.com/office/drawing/2014/main" id="{AB668BCF-5045-4359-BCC7-BD2E48BA0829}"/>
              </a:ext>
            </a:extLst>
          </p:cNvPr>
          <p:cNvSpPr>
            <a:spLocks noGrp="1"/>
          </p:cNvSpPr>
          <p:nvPr>
            <p:ph idx="1"/>
            <p:custDataLst>
              <p:tags r:id="rId4"/>
            </p:custDataLst>
          </p:nvPr>
        </p:nvSpPr>
        <p:spPr>
          <a:xfrm>
            <a:off x="674325" y="1547324"/>
            <a:ext cx="7963859" cy="2463169"/>
          </a:xfrm>
        </p:spPr>
        <p:txBody>
          <a:bodyPr vert="horz" lIns="18000" tIns="0" rIns="18000" bIns="0" rtlCol="0" anchor="t">
            <a:noAutofit/>
          </a:bodyPr>
          <a:lstStyle/>
          <a:p>
            <a:pPr>
              <a:buClr>
                <a:srgbClr val="009AC9"/>
              </a:buClr>
            </a:pPr>
            <a:r>
              <a:rPr lang="fr-FR" sz="1800" dirty="0"/>
              <a:t>La surveillance postcommercialisation est le processus mené par le </a:t>
            </a:r>
            <a:r>
              <a:rPr lang="fr-FR" sz="1800" b="1" dirty="0"/>
              <a:t>fabricant</a:t>
            </a:r>
            <a:r>
              <a:rPr lang="fr-FR" sz="1800" dirty="0"/>
              <a:t> pour </a:t>
            </a:r>
            <a:r>
              <a:rPr lang="fr-FR" sz="1800" b="1" dirty="0"/>
              <a:t>recueillir et analyser les expériences</a:t>
            </a:r>
            <a:r>
              <a:rPr lang="fr-FR" sz="1800" dirty="0"/>
              <a:t> acquises dans l’utilisation d’un produit mis sur le marché. </a:t>
            </a:r>
          </a:p>
          <a:p>
            <a:pPr>
              <a:buClr>
                <a:srgbClr val="009AC9"/>
              </a:buClr>
            </a:pPr>
            <a:endParaRPr lang="fr-FR" sz="1800" dirty="0">
              <a:ea typeface="+mn-lt"/>
              <a:cs typeface="Times New Roman" panose="02020603050405020304" pitchFamily="18" charset="0"/>
            </a:endParaRPr>
          </a:p>
          <a:p>
            <a:pPr>
              <a:buClr>
                <a:srgbClr val="009AC9"/>
              </a:buClr>
            </a:pPr>
            <a:r>
              <a:rPr lang="fr-FR" sz="1800" dirty="0"/>
              <a:t>Exemples de problèmes qui peuvent être notifiés :</a:t>
            </a:r>
            <a:endParaRPr lang="fr-FR" sz="1800" dirty="0">
              <a:ea typeface="+mn-lt"/>
              <a:cs typeface="Times New Roman" panose="02020603050405020304" pitchFamily="18" charset="0"/>
            </a:endParaRPr>
          </a:p>
          <a:p>
            <a:pPr marL="466090" lvl="1" indent="-285750">
              <a:buClr>
                <a:srgbClr val="009AC9"/>
              </a:buClr>
            </a:pPr>
            <a:r>
              <a:rPr lang="fr-FR" sz="1600" dirty="0"/>
              <a:t>Événement – dégradation de la stabilité d’un réactif</a:t>
            </a:r>
            <a:endParaRPr lang="fr-FR" sz="1600" dirty="0">
              <a:cs typeface="Times New Roman" panose="02020603050405020304" pitchFamily="18" charset="0"/>
            </a:endParaRPr>
          </a:p>
          <a:p>
            <a:pPr marL="466090" lvl="1" indent="-285750">
              <a:buClr>
                <a:srgbClr val="009AC9"/>
              </a:buClr>
            </a:pPr>
            <a:r>
              <a:rPr lang="fr-FR" sz="1600" dirty="0"/>
              <a:t>Dangers - résultat faux négatif, résultat trop faible</a:t>
            </a:r>
          </a:p>
          <a:p>
            <a:pPr marL="466090" lvl="1" indent="-285750">
              <a:buClr>
                <a:srgbClr val="009AC9"/>
              </a:buClr>
            </a:pPr>
            <a:r>
              <a:rPr lang="fr-FR" sz="1600" dirty="0"/>
              <a:t>Préjudices – retard de diagnostic, retard de traitement, transmission ultérieure retardée</a:t>
            </a:r>
            <a:endParaRPr lang="fr-FR" sz="1600" dirty="0">
              <a:cs typeface="Arial" panose="020B0604020202020204"/>
            </a:endParaRPr>
          </a:p>
          <a:p>
            <a:pPr marL="466090" lvl="1" indent="-285750">
              <a:buClr>
                <a:srgbClr val="009AC9"/>
              </a:buClr>
            </a:pPr>
            <a:r>
              <a:rPr lang="fr-FR" sz="1600" dirty="0"/>
              <a:t>Intervention - destruction, raccourcissement de la durée de conservation.</a:t>
            </a:r>
            <a:endParaRPr lang="fr-FR" sz="1600" dirty="0">
              <a:cs typeface="Arial" panose="020B0604020202020204"/>
            </a:endParaRPr>
          </a:p>
          <a:p>
            <a:pPr marL="466090" lvl="1" indent="-285750">
              <a:buClr>
                <a:srgbClr val="009AC9"/>
              </a:buClr>
            </a:pPr>
            <a:endParaRPr lang="fr-FR" sz="1600" dirty="0">
              <a:cs typeface="Arial" panose="020B0604020202020204"/>
            </a:endParaRPr>
          </a:p>
          <a:p>
            <a:pPr marL="466090" lvl="1" indent="-285750">
              <a:buClr>
                <a:srgbClr val="009AC9"/>
              </a:buClr>
            </a:pPr>
            <a:endParaRPr lang="fr-FR" sz="1600" dirty="0">
              <a:cs typeface="Arial" panose="020B0604020202020204"/>
            </a:endParaRPr>
          </a:p>
          <a:p>
            <a:pPr indent="-342900">
              <a:buClr>
                <a:srgbClr val="009AC9"/>
              </a:buClr>
            </a:pPr>
            <a:endParaRPr lang="fr-FR" sz="1800" dirty="0">
              <a:cs typeface="Arial" panose="020B0604020202020204"/>
            </a:endParaRPr>
          </a:p>
          <a:p>
            <a:pPr>
              <a:buClr>
                <a:srgbClr val="009AC9"/>
              </a:buClr>
            </a:pPr>
            <a:endParaRPr lang="fr-FR" dirty="0">
              <a:cs typeface="Arial" panose="020B0604020202020204"/>
            </a:endParaRPr>
          </a:p>
          <a:p>
            <a:pPr>
              <a:buClr>
                <a:srgbClr val="009AC9"/>
              </a:buClr>
            </a:pPr>
            <a:endParaRPr lang="fr-FR" dirty="0">
              <a:highlight>
                <a:srgbClr val="FFFF00"/>
              </a:highlight>
              <a:cs typeface="Arial" panose="020B0604020202020204"/>
            </a:endParaRPr>
          </a:p>
          <a:p>
            <a:pPr>
              <a:buClr>
                <a:srgbClr val="009AC9"/>
              </a:buClr>
            </a:pPr>
            <a:endParaRPr lang="fr-FR" dirty="0">
              <a:highlight>
                <a:srgbClr val="FFFF00"/>
              </a:highlight>
              <a:cs typeface="Arial" panose="020B0604020202020204"/>
            </a:endParaRPr>
          </a:p>
        </p:txBody>
      </p:sp>
      <p:pic>
        <p:nvPicPr>
          <p:cNvPr id="4" name="Graphic 8" descr="Research with solid fill">
            <a:extLst>
              <a:ext uri="{FF2B5EF4-FFF2-40B4-BE49-F238E27FC236}">
                <a16:creationId xmlns:a16="http://schemas.microsoft.com/office/drawing/2014/main" id="{3C26B5C0-BD3E-EE65-A98B-77A42D146B1D}"/>
              </a:ext>
            </a:extLst>
          </p:cNvPr>
          <p:cNvPicPr>
            <a:picLocks noChangeAspect="1"/>
          </p:cNvPicPr>
          <p:nvPr>
            <p:custDataLst>
              <p:tags r:id="rId5"/>
            </p:custDataLst>
          </p:nvPr>
        </p:nvPicPr>
        <p:blipFill>
          <a:blip r:embed="rId9">
            <a:extLst>
              <a:ext uri="{96DAC541-7B7A-43D3-8B79-37D633B846F1}">
                <asvg:svgBlip xmlns:asvg="http://schemas.microsoft.com/office/drawing/2016/SVG/main" r:embed="rId10"/>
              </a:ext>
            </a:extLst>
          </a:blip>
          <a:stretch>
            <a:fillRect/>
          </a:stretch>
        </p:blipFill>
        <p:spPr>
          <a:xfrm>
            <a:off x="8336526" y="2265106"/>
            <a:ext cx="3495367" cy="3495367"/>
          </a:xfrm>
          <a:prstGeom prst="rect">
            <a:avLst/>
          </a:prstGeom>
        </p:spPr>
      </p:pic>
      <p:sp>
        <p:nvSpPr>
          <p:cNvPr id="8" name="TextBox 7">
            <a:extLst>
              <a:ext uri="{FF2B5EF4-FFF2-40B4-BE49-F238E27FC236}">
                <a16:creationId xmlns:a16="http://schemas.microsoft.com/office/drawing/2014/main" id="{017193F1-680D-4102-AC62-617AA006851F}"/>
              </a:ext>
            </a:extLst>
          </p:cNvPr>
          <p:cNvSpPr txBox="1"/>
          <p:nvPr>
            <p:custDataLst>
              <p:tags r:id="rId6"/>
            </p:custDataLst>
          </p:nvPr>
        </p:nvSpPr>
        <p:spPr>
          <a:xfrm>
            <a:off x="245600" y="5838677"/>
            <a:ext cx="11363325" cy="261610"/>
          </a:xfrm>
          <a:prstGeom prst="rect">
            <a:avLst/>
          </a:prstGeom>
          <a:noFill/>
        </p:spPr>
        <p:txBody>
          <a:bodyPr wrap="square" rtlCol="0">
            <a:spAutoFit/>
          </a:bodyPr>
          <a:lstStyle/>
          <a:p>
            <a:r>
              <a:rPr lang="fr-FR" sz="1100" dirty="0">
                <a:solidFill>
                  <a:schemeClr val="tx1"/>
                </a:solidFill>
              </a:rPr>
              <a:t>* Pour en savoir plus sur la surveillance postcommercialisation : </a:t>
            </a:r>
            <a:r>
              <a:rPr lang="fr-FR" sz="1100" dirty="0">
                <a:solidFill>
                  <a:schemeClr val="accent1"/>
                </a:solidFill>
                <a:hlinkClick r:id="rId11">
                  <a:extLst>
                    <a:ext uri="{A12FA001-AC4F-418D-AE19-62706E023703}">
                      <ahyp:hlinkClr xmlns:ahyp="http://schemas.microsoft.com/office/drawing/2018/hyperlinkcolor" val="tx"/>
                    </a:ext>
                  </a:extLst>
                </a:hlinkClick>
              </a:rPr>
              <a:t>Recommandations pour la surveillance après mise sur le marché des dispositifs médicaux y compris des dispositifs de diagnostic in vitro et pour la surveillance du marché de ces dispositifs</a:t>
            </a:r>
            <a:r>
              <a:rPr lang="fr-FR" dirty="0"/>
              <a:t>.</a:t>
            </a:r>
            <a:r>
              <a:rPr lang="fr-FR" sz="1100" dirty="0">
                <a:solidFill>
                  <a:schemeClr val="accent1"/>
                </a:solidFill>
              </a:rPr>
              <a:t> </a:t>
            </a:r>
            <a:r>
              <a:rPr lang="fr-FR" sz="1100" dirty="0"/>
              <a:t>Juin 2021. </a:t>
            </a:r>
          </a:p>
        </p:txBody>
      </p:sp>
      <p:sp>
        <p:nvSpPr>
          <p:cNvPr id="3" name="Footer Placeholder 3">
            <a:extLst>
              <a:ext uri="{FF2B5EF4-FFF2-40B4-BE49-F238E27FC236}">
                <a16:creationId xmlns:a16="http://schemas.microsoft.com/office/drawing/2014/main" id="{11E3E8D2-4B7A-4383-5C9F-7A9CDCF3090B}"/>
              </a:ext>
            </a:extLst>
          </p:cNvPr>
          <p:cNvSpPr>
            <a:spLocks noGrp="1"/>
          </p:cNvSpPr>
          <p:nvPr>
            <p:ph type="ftr" sz="quarter" idx="11"/>
            <p:custDataLst>
              <p:tags r:id="rId7"/>
            </p:custDataLst>
          </p:nvPr>
        </p:nvSpPr>
        <p:spPr>
          <a:xfrm>
            <a:off x="838199" y="6356350"/>
            <a:ext cx="7952509" cy="501650"/>
          </a:xfrm>
        </p:spPr>
        <p:txBody>
          <a:bodyPr/>
          <a:lstStyle/>
          <a:p>
            <a:r>
              <a:rPr lang="fr-FR" dirty="0"/>
              <a:t>Atelier de formation sur les tests de diagnostic rapide antigéniques du SARS-CoV-2 – v3.0 | Assurer des résultats de qualité</a:t>
            </a:r>
          </a:p>
        </p:txBody>
      </p:sp>
    </p:spTree>
    <p:custDataLst>
      <p:tags r:id="rId1"/>
    </p:custDataLst>
    <p:extLst>
      <p:ext uri="{BB962C8B-B14F-4D97-AF65-F5344CB8AC3E}">
        <p14:creationId xmlns:p14="http://schemas.microsoft.com/office/powerpoint/2010/main" val="383389629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983CA1-233E-8D49-BDD4-DEF8A2E61E09}"/>
              </a:ext>
            </a:extLst>
          </p:cNvPr>
          <p:cNvSpPr>
            <a:spLocks noGrp="1"/>
          </p:cNvSpPr>
          <p:nvPr>
            <p:ph type="title"/>
            <p:custDataLst>
              <p:tags r:id="rId2"/>
            </p:custDataLst>
          </p:nvPr>
        </p:nvSpPr>
        <p:spPr>
          <a:xfrm>
            <a:off x="838199" y="51019"/>
            <a:ext cx="11025851" cy="942814"/>
          </a:xfrm>
        </p:spPr>
        <p:txBody>
          <a:bodyPr/>
          <a:lstStyle/>
          <a:p>
            <a:r>
              <a:rPr lang="fr-FR" dirty="0"/>
              <a:t>Conseils aux utilisateurs de TDR-Ag du SARS-CoV-2 </a:t>
            </a:r>
            <a:endParaRPr lang="fr-FR" dirty="0">
              <a:cs typeface="Arial"/>
            </a:endParaRPr>
          </a:p>
        </p:txBody>
      </p:sp>
      <p:sp>
        <p:nvSpPr>
          <p:cNvPr id="5" name="Slide Number Placeholder 4">
            <a:extLst>
              <a:ext uri="{FF2B5EF4-FFF2-40B4-BE49-F238E27FC236}">
                <a16:creationId xmlns:a16="http://schemas.microsoft.com/office/drawing/2014/main" id="{92FAE5F5-7331-9C4C-BA54-BE91D7A85350}"/>
              </a:ext>
            </a:extLst>
          </p:cNvPr>
          <p:cNvSpPr>
            <a:spLocks noGrp="1"/>
          </p:cNvSpPr>
          <p:nvPr>
            <p:ph type="sldNum" sz="quarter" idx="12"/>
            <p:custDataLst>
              <p:tags r:id="rId3"/>
            </p:custDataLst>
          </p:nvPr>
        </p:nvSpPr>
        <p:spPr/>
        <p:txBody>
          <a:bodyPr/>
          <a:lstStyle/>
          <a:p>
            <a:fld id="{42D34DE6-22C6-0E40-B20E-F2D718CBADB2}" type="slidenum">
              <a:rPr lang="en-GB" smtClean="0"/>
              <a:pPr/>
              <a:t>23</a:t>
            </a:fld>
            <a:endParaRPr lang="fr-FR" sz="1000"/>
          </a:p>
        </p:txBody>
      </p:sp>
      <p:sp>
        <p:nvSpPr>
          <p:cNvPr id="7" name="Footer Placeholder 3">
            <a:extLst>
              <a:ext uri="{FF2B5EF4-FFF2-40B4-BE49-F238E27FC236}">
                <a16:creationId xmlns:a16="http://schemas.microsoft.com/office/drawing/2014/main" id="{31C57A38-16E7-42C8-95A2-E3D01EF2E977}"/>
              </a:ext>
            </a:extLst>
          </p:cNvPr>
          <p:cNvSpPr>
            <a:spLocks noGrp="1"/>
          </p:cNvSpPr>
          <p:nvPr>
            <p:ph type="ftr" sz="quarter" idx="11"/>
            <p:custDataLst>
              <p:tags r:id="rId4"/>
            </p:custDataLst>
          </p:nvPr>
        </p:nvSpPr>
        <p:spPr>
          <a:xfrm>
            <a:off x="838200" y="6356350"/>
            <a:ext cx="7493000" cy="501650"/>
          </a:xfrm>
        </p:spPr>
        <p:txBody>
          <a:bodyPr/>
          <a:lstStyle/>
          <a:p>
            <a:r>
              <a:rPr lang="fr-FR"/>
              <a:t>Atelier de formation sur les tests de diagnostic rapide antigéniques du SARS-CoV-2 – v3.0 | Assurer des résultats de qualité</a:t>
            </a:r>
          </a:p>
        </p:txBody>
      </p:sp>
      <p:sp>
        <p:nvSpPr>
          <p:cNvPr id="10" name="Content Placeholder 10">
            <a:extLst>
              <a:ext uri="{FF2B5EF4-FFF2-40B4-BE49-F238E27FC236}">
                <a16:creationId xmlns:a16="http://schemas.microsoft.com/office/drawing/2014/main" id="{67D4C7EA-8964-4D4D-B9E2-3739296F39A1}"/>
              </a:ext>
            </a:extLst>
          </p:cNvPr>
          <p:cNvSpPr>
            <a:spLocks noGrp="1"/>
          </p:cNvSpPr>
          <p:nvPr>
            <p:ph idx="1"/>
            <p:custDataLst>
              <p:tags r:id="rId5"/>
            </p:custDataLst>
          </p:nvPr>
        </p:nvSpPr>
        <p:spPr>
          <a:xfrm>
            <a:off x="925620" y="1353544"/>
            <a:ext cx="10735157" cy="2463169"/>
          </a:xfrm>
        </p:spPr>
        <p:txBody>
          <a:bodyPr vert="horz" lIns="18000" tIns="0" rIns="18000" bIns="0" rtlCol="0" anchor="t">
            <a:noAutofit/>
          </a:bodyPr>
          <a:lstStyle/>
          <a:p>
            <a:pPr>
              <a:buClr>
                <a:srgbClr val="009AC9"/>
              </a:buClr>
            </a:pPr>
            <a:r>
              <a:rPr lang="fr-FR" sz="1800" dirty="0"/>
              <a:t>Tous les utilisateurs (prestataires non professionnels, professionnels de santé, personnel de laboratoire, personnes réalisant un autotest) doivent contribuer à la surveillance postcommercialisation, en </a:t>
            </a:r>
            <a:r>
              <a:rPr lang="fr-FR" sz="1800" b="1" dirty="0"/>
              <a:t>signalant aux fabricants</a:t>
            </a:r>
            <a:r>
              <a:rPr lang="fr-FR" sz="1800" dirty="0"/>
              <a:t> </a:t>
            </a:r>
            <a:r>
              <a:rPr lang="fr-FR" sz="1800" b="1" dirty="0"/>
              <a:t>tout problème lié au TDR</a:t>
            </a:r>
            <a:r>
              <a:rPr lang="fr-FR" sz="1800" dirty="0"/>
              <a:t> dès qu’ils le constatent.</a:t>
            </a:r>
            <a:endParaRPr lang="fr-FR" sz="1800" dirty="0">
              <a:cs typeface="Arial"/>
            </a:endParaRPr>
          </a:p>
          <a:p>
            <a:pPr fontAlgn="base"/>
            <a:r>
              <a:rPr lang="fr-FR" sz="1800" b="1" dirty="0"/>
              <a:t>À QUI faire remonter des observations d’utilisateur ?</a:t>
            </a:r>
            <a:r>
              <a:rPr lang="fr-FR" sz="1800" dirty="0"/>
              <a:t>  </a:t>
            </a:r>
            <a:endParaRPr lang="fr-FR" sz="1800" dirty="0">
              <a:cs typeface="Arial"/>
            </a:endParaRPr>
          </a:p>
          <a:p>
            <a:pPr marL="645795" lvl="1" indent="-285750" fontAlgn="base">
              <a:buFont typeface="Wingdings" panose="05000000000000000000" pitchFamily="2" charset="2"/>
              <a:buChar char="Ø"/>
            </a:pPr>
            <a:r>
              <a:rPr lang="fr-FR" sz="1800" dirty="0"/>
              <a:t>Notifiez le fabricant (ses coordonnées figurent dans le mode d’emploi) ou son représentant agréé dans votre pays.  </a:t>
            </a:r>
            <a:endParaRPr lang="fr-FR" sz="1800" dirty="0">
              <a:cs typeface="Arial"/>
            </a:endParaRPr>
          </a:p>
          <a:p>
            <a:pPr marL="645795" lvl="1" indent="-285750" fontAlgn="base">
              <a:buFont typeface="Wingdings" panose="05000000000000000000" pitchFamily="2" charset="2"/>
              <a:buChar char="Ø"/>
            </a:pPr>
            <a:r>
              <a:rPr lang="fr-FR" dirty="0"/>
              <a:t>Notifiez l’OMS, si le produit figure sur une liste de l’OMS ou la liste d’utilisation d’urgence (</a:t>
            </a:r>
            <a:r>
              <a:rPr lang="fr-FR" dirty="0" err="1"/>
              <a:t>EUL</a:t>
            </a:r>
            <a:r>
              <a:rPr lang="fr-FR" dirty="0"/>
              <a:t>) de l’OMS </a:t>
            </a:r>
            <a:r>
              <a:rPr lang="fr-FR" sz="1800" dirty="0"/>
              <a:t> </a:t>
            </a:r>
            <a:r>
              <a:rPr lang="fr-FR" sz="1800" u="sng" dirty="0">
                <a:hlinkClick r:id="rId8"/>
              </a:rPr>
              <a:t>rapidalert@who.int</a:t>
            </a:r>
            <a:r>
              <a:rPr lang="fr-FR" sz="1800" dirty="0"/>
              <a:t>       </a:t>
            </a:r>
            <a:endParaRPr lang="fr-FR" sz="1800" dirty="0">
              <a:cs typeface="Arial"/>
            </a:endParaRPr>
          </a:p>
          <a:p>
            <a:pPr fontAlgn="base"/>
            <a:r>
              <a:rPr lang="fr-FR" sz="1800" dirty="0"/>
              <a:t> </a:t>
            </a:r>
            <a:r>
              <a:rPr lang="fr-FR" sz="1800" b="1" dirty="0"/>
              <a:t>QUAND faire remonter des observations d’utilisateur ?</a:t>
            </a:r>
            <a:r>
              <a:rPr lang="fr-FR" sz="1800" dirty="0"/>
              <a:t>  </a:t>
            </a:r>
            <a:endParaRPr lang="fr-FR" sz="1800" dirty="0">
              <a:cs typeface="Arial"/>
            </a:endParaRPr>
          </a:p>
          <a:p>
            <a:pPr marL="645795" lvl="1" indent="-285750" fontAlgn="base">
              <a:buFont typeface="Wingdings" panose="05000000000000000000" pitchFamily="2" charset="2"/>
              <a:buChar char="Ø"/>
            </a:pPr>
            <a:r>
              <a:rPr lang="fr-FR" sz="1800" u="sng" dirty="0"/>
              <a:t>Immédiatement</a:t>
            </a:r>
            <a:r>
              <a:rPr lang="fr-FR" sz="1800" dirty="0"/>
              <a:t> (ou dès que possible)</a:t>
            </a:r>
            <a:r>
              <a:rPr lang="fr-FR" dirty="0"/>
              <a:t> </a:t>
            </a:r>
            <a:endParaRPr lang="fr-FR" dirty="0">
              <a:cs typeface="Arial"/>
            </a:endParaRPr>
          </a:p>
          <a:p>
            <a:pPr marL="645795" lvl="1" indent="-285750" fontAlgn="base">
              <a:buFont typeface="Wingdings" panose="05000000000000000000" pitchFamily="2" charset="2"/>
              <a:buChar char="Ø"/>
            </a:pPr>
            <a:r>
              <a:rPr lang="fr-FR" sz="1800" dirty="0"/>
              <a:t>Il est préférable de consigner par écrit les observations que d’enquêter</a:t>
            </a:r>
            <a:endParaRPr lang="fr-FR" sz="1800" dirty="0">
              <a:cs typeface="Arial"/>
            </a:endParaRPr>
          </a:p>
          <a:p>
            <a:pPr marL="645795" lvl="1" indent="-285750" fontAlgn="base">
              <a:buFont typeface="Wingdings" panose="05000000000000000000" pitchFamily="2" charset="2"/>
              <a:buChar char="Ø"/>
            </a:pPr>
            <a:r>
              <a:rPr lang="fr-FR" sz="1800" dirty="0"/>
              <a:t>Vous n’êtes peut-être pas le seul utilisateur à rencontrer ce problème – vous pourrez éviter un préjudice à d’autres personnes.</a:t>
            </a:r>
            <a:endParaRPr lang="fr-FR" sz="1800" dirty="0">
              <a:cs typeface="Arial"/>
            </a:endParaRPr>
          </a:p>
          <a:p>
            <a:pPr marL="0" indent="0">
              <a:buClr>
                <a:srgbClr val="000000"/>
              </a:buClr>
              <a:buNone/>
            </a:pPr>
            <a:endParaRPr lang="fr-FR" dirty="0">
              <a:cs typeface="Arial"/>
            </a:endParaRPr>
          </a:p>
          <a:p>
            <a:pPr marL="342900" indent="-342900">
              <a:buClr>
                <a:srgbClr val="000000"/>
              </a:buClr>
              <a:buFont typeface="Wingdings" panose="05000000000000000000" pitchFamily="2" charset="2"/>
              <a:buChar char="§"/>
            </a:pPr>
            <a:endParaRPr lang="fr-FR" dirty="0">
              <a:cs typeface="Arial"/>
            </a:endParaRPr>
          </a:p>
          <a:p>
            <a:pPr>
              <a:buClr>
                <a:prstClr val="black"/>
              </a:buClr>
            </a:pPr>
            <a:endParaRPr lang="fr-FR" dirty="0">
              <a:cs typeface="Arial"/>
            </a:endParaRPr>
          </a:p>
        </p:txBody>
      </p:sp>
      <p:sp>
        <p:nvSpPr>
          <p:cNvPr id="11" name="TextBox 10">
            <a:extLst>
              <a:ext uri="{FF2B5EF4-FFF2-40B4-BE49-F238E27FC236}">
                <a16:creationId xmlns:a16="http://schemas.microsoft.com/office/drawing/2014/main" id="{9C777088-944D-4B9F-A027-B8F94B2CD023}"/>
              </a:ext>
            </a:extLst>
          </p:cNvPr>
          <p:cNvSpPr txBox="1"/>
          <p:nvPr>
            <p:custDataLst>
              <p:tags r:id="rId6"/>
            </p:custDataLst>
          </p:nvPr>
        </p:nvSpPr>
        <p:spPr>
          <a:xfrm>
            <a:off x="245600" y="5764389"/>
            <a:ext cx="11363325" cy="477054"/>
          </a:xfrm>
          <a:prstGeom prst="rect">
            <a:avLst/>
          </a:prstGeom>
          <a:noFill/>
        </p:spPr>
        <p:txBody>
          <a:bodyPr wrap="square" rtlCol="0">
            <a:spAutoFit/>
          </a:bodyPr>
          <a:lstStyle/>
          <a:p>
            <a:r>
              <a:rPr lang="fr-FR" sz="1100" dirty="0"/>
              <a:t>Pour en savoir plus sur la surveillance </a:t>
            </a:r>
            <a:r>
              <a:rPr lang="fr-FR" sz="1100" dirty="0" err="1"/>
              <a:t>postcommercialisation</a:t>
            </a:r>
            <a:r>
              <a:rPr lang="fr-FR" sz="1100" dirty="0"/>
              <a:t> </a:t>
            </a:r>
            <a:r>
              <a:rPr lang="fr-FR" sz="1100" dirty="0">
                <a:hlinkClick r:id="rId9"/>
              </a:rPr>
              <a:t>: Recommandations pour la surveillance après mise sur le marché des dispositifs médicaux y compris des dispositifs de diagnostic in vitro et pour la surveillance du marché de ces dispositifs</a:t>
            </a:r>
            <a:r>
              <a:rPr lang="fr-FR" dirty="0"/>
              <a:t>.</a:t>
            </a:r>
            <a:r>
              <a:rPr lang="fr-FR" sz="1100" dirty="0"/>
              <a:t> Juin 2021. </a:t>
            </a:r>
          </a:p>
        </p:txBody>
      </p:sp>
    </p:spTree>
    <p:custDataLst>
      <p:tags r:id="rId1"/>
    </p:custDataLst>
    <p:extLst>
      <p:ext uri="{BB962C8B-B14F-4D97-AF65-F5344CB8AC3E}">
        <p14:creationId xmlns:p14="http://schemas.microsoft.com/office/powerpoint/2010/main" val="428034279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983CA1-233E-8D49-BDD4-DEF8A2E61E09}"/>
              </a:ext>
            </a:extLst>
          </p:cNvPr>
          <p:cNvSpPr>
            <a:spLocks noGrp="1"/>
          </p:cNvSpPr>
          <p:nvPr>
            <p:ph type="title"/>
            <p:custDataLst>
              <p:tags r:id="rId2"/>
            </p:custDataLst>
          </p:nvPr>
        </p:nvSpPr>
        <p:spPr>
          <a:xfrm>
            <a:off x="838200" y="260424"/>
            <a:ext cx="10515600" cy="942814"/>
          </a:xfrm>
        </p:spPr>
        <p:txBody>
          <a:bodyPr/>
          <a:lstStyle/>
          <a:p>
            <a:r>
              <a:rPr lang="fr-FR"/>
              <a:t>Formulaire d’enregistrement des observations des utilisateurs sur les DIV </a:t>
            </a:r>
            <a:endParaRPr lang="fr-FR" dirty="0">
              <a:cs typeface="Arial"/>
            </a:endParaRPr>
          </a:p>
        </p:txBody>
      </p:sp>
      <p:sp>
        <p:nvSpPr>
          <p:cNvPr id="5" name="Slide Number Placeholder 4">
            <a:extLst>
              <a:ext uri="{FF2B5EF4-FFF2-40B4-BE49-F238E27FC236}">
                <a16:creationId xmlns:a16="http://schemas.microsoft.com/office/drawing/2014/main" id="{92FAE5F5-7331-9C4C-BA54-BE91D7A85350}"/>
              </a:ext>
            </a:extLst>
          </p:cNvPr>
          <p:cNvSpPr>
            <a:spLocks noGrp="1"/>
          </p:cNvSpPr>
          <p:nvPr>
            <p:ph type="sldNum" sz="quarter" idx="12"/>
            <p:custDataLst>
              <p:tags r:id="rId3"/>
            </p:custDataLst>
          </p:nvPr>
        </p:nvSpPr>
        <p:spPr/>
        <p:txBody>
          <a:bodyPr/>
          <a:lstStyle/>
          <a:p>
            <a:fld id="{42D34DE6-22C6-0E40-B20E-F2D718CBADB2}" type="slidenum">
              <a:rPr lang="en-GB" smtClean="0"/>
              <a:pPr/>
              <a:t>24</a:t>
            </a:fld>
            <a:endParaRPr lang="fr-FR" sz="1000"/>
          </a:p>
        </p:txBody>
      </p:sp>
      <p:sp>
        <p:nvSpPr>
          <p:cNvPr id="6" name="Content Placeholder 10">
            <a:extLst>
              <a:ext uri="{FF2B5EF4-FFF2-40B4-BE49-F238E27FC236}">
                <a16:creationId xmlns:a16="http://schemas.microsoft.com/office/drawing/2014/main" id="{921C9D70-80CC-4366-AD7F-9E81EDE5C525}"/>
              </a:ext>
            </a:extLst>
          </p:cNvPr>
          <p:cNvSpPr>
            <a:spLocks noGrp="1"/>
          </p:cNvSpPr>
          <p:nvPr>
            <p:ph idx="1"/>
            <p:custDataLst>
              <p:tags r:id="rId4"/>
            </p:custDataLst>
          </p:nvPr>
        </p:nvSpPr>
        <p:spPr>
          <a:xfrm>
            <a:off x="871878" y="1712476"/>
            <a:ext cx="5958451" cy="2438026"/>
          </a:xfrm>
        </p:spPr>
        <p:txBody>
          <a:bodyPr vert="horz" lIns="18000" tIns="0" rIns="18000" bIns="0" rtlCol="0" anchor="t">
            <a:noAutofit/>
          </a:bodyPr>
          <a:lstStyle/>
          <a:p>
            <a:pPr>
              <a:buClr>
                <a:srgbClr val="009AC9"/>
              </a:buClr>
            </a:pPr>
            <a:r>
              <a:rPr lang="fr-FR" sz="1800" b="1" dirty="0"/>
              <a:t>Produit</a:t>
            </a:r>
            <a:r>
              <a:rPr lang="fr-FR" sz="1800" dirty="0"/>
              <a:t> - Numéro de lot, date de péremption</a:t>
            </a:r>
            <a:endParaRPr lang="fr-FR" sz="1800" dirty="0">
              <a:cs typeface="Arial"/>
            </a:endParaRPr>
          </a:p>
          <a:p>
            <a:pPr>
              <a:buClr>
                <a:srgbClr val="009AC9"/>
              </a:buClr>
            </a:pPr>
            <a:r>
              <a:rPr lang="fr-FR" sz="1800" b="1" dirty="0"/>
              <a:t>Événement –</a:t>
            </a:r>
            <a:r>
              <a:rPr lang="fr-FR" sz="1800" dirty="0"/>
              <a:t> type d’échantillon, nombre de tests, nombre de patients concernés</a:t>
            </a:r>
            <a:endParaRPr lang="fr-FR" sz="1800" dirty="0">
              <a:cs typeface="Arial"/>
            </a:endParaRPr>
          </a:p>
          <a:p>
            <a:pPr>
              <a:buClr>
                <a:srgbClr val="009AC9"/>
              </a:buClr>
            </a:pPr>
            <a:r>
              <a:rPr lang="fr-FR" sz="1800" b="1" dirty="0"/>
              <a:t>Effet sur la santé</a:t>
            </a:r>
            <a:r>
              <a:rPr lang="fr-FR" sz="1800" dirty="0"/>
              <a:t> – erreur de diagnostic, retard de diagnostic, retard de traitement, etc. </a:t>
            </a:r>
            <a:endParaRPr lang="fr-FR" sz="1800" dirty="0">
              <a:cs typeface="Arial"/>
            </a:endParaRPr>
          </a:p>
          <a:p>
            <a:pPr>
              <a:buClr>
                <a:srgbClr val="009AC9"/>
              </a:buClr>
            </a:pPr>
            <a:r>
              <a:rPr lang="fr-FR" sz="1800" b="1" i="1" dirty="0"/>
              <a:t>Il est possible d’utiliser le formulaire OMS d’enregistrement des observations des utilisateurs </a:t>
            </a:r>
            <a:r>
              <a:rPr lang="fr-FR" sz="1800" b="1" i="1" u="sng" dirty="0">
                <a:hlinkClick r:id="rId9"/>
              </a:rPr>
              <a:t>ici</a:t>
            </a:r>
            <a:r>
              <a:rPr lang="fr-FR" sz="1800" b="1" dirty="0"/>
              <a:t> </a:t>
            </a:r>
            <a:r>
              <a:rPr lang="fr-FR" sz="1800" i="1" dirty="0"/>
              <a:t>(disponible en français à l’Annexe 1 du document accessible ici : https://www.who.int/fr/publications-detail/9789240015319)</a:t>
            </a:r>
            <a:r>
              <a:rPr lang="fr-FR" sz="1800" dirty="0"/>
              <a:t> </a:t>
            </a:r>
            <a:endParaRPr lang="fr-FR" sz="1800" dirty="0">
              <a:cs typeface="Arial"/>
            </a:endParaRPr>
          </a:p>
          <a:p>
            <a:pPr>
              <a:buClr>
                <a:srgbClr val="009AC9"/>
              </a:buClr>
            </a:pPr>
            <a:endParaRPr lang="fr-FR" sz="1800" dirty="0">
              <a:cs typeface="Arial"/>
            </a:endParaRPr>
          </a:p>
          <a:p>
            <a:pPr>
              <a:buClr>
                <a:srgbClr val="009AC9"/>
              </a:buClr>
            </a:pPr>
            <a:endParaRPr lang="fr-FR" dirty="0">
              <a:cs typeface="Arial"/>
            </a:endParaRPr>
          </a:p>
          <a:p>
            <a:pPr>
              <a:buClr>
                <a:srgbClr val="009AC9"/>
              </a:buClr>
            </a:pPr>
            <a:endParaRPr lang="fr-FR" dirty="0">
              <a:cs typeface="Arial"/>
            </a:endParaRPr>
          </a:p>
          <a:p>
            <a:pPr>
              <a:buClr>
                <a:srgbClr val="009AC9"/>
              </a:buClr>
            </a:pPr>
            <a:endParaRPr lang="fr-FR" dirty="0">
              <a:cs typeface="Arial"/>
            </a:endParaRPr>
          </a:p>
        </p:txBody>
      </p:sp>
      <p:pic>
        <p:nvPicPr>
          <p:cNvPr id="10" name="Image 9">
            <a:extLst>
              <a:ext uri="{FF2B5EF4-FFF2-40B4-BE49-F238E27FC236}">
                <a16:creationId xmlns:a16="http://schemas.microsoft.com/office/drawing/2014/main" id="{D5933AA3-8EC1-A045-911F-7BF8B90F805E}"/>
              </a:ext>
            </a:extLst>
          </p:cNvPr>
          <p:cNvPicPr>
            <a:picLocks noChangeAspect="1"/>
          </p:cNvPicPr>
          <p:nvPr>
            <p:custDataLst>
              <p:tags r:id="rId5"/>
            </p:custDataLst>
          </p:nvPr>
        </p:nvPicPr>
        <p:blipFill>
          <a:blip r:embed="rId10"/>
          <a:stretch>
            <a:fillRect/>
          </a:stretch>
        </p:blipFill>
        <p:spPr>
          <a:xfrm>
            <a:off x="7364329" y="1712476"/>
            <a:ext cx="4308134" cy="4296438"/>
          </a:xfrm>
          <a:prstGeom prst="rect">
            <a:avLst/>
          </a:prstGeom>
        </p:spPr>
      </p:pic>
      <p:pic>
        <p:nvPicPr>
          <p:cNvPr id="14" name="Image 13">
            <a:extLst>
              <a:ext uri="{FF2B5EF4-FFF2-40B4-BE49-F238E27FC236}">
                <a16:creationId xmlns:a16="http://schemas.microsoft.com/office/drawing/2014/main" id="{E86C1A6B-1947-BE87-CB5D-CB7ABE6E771D}"/>
              </a:ext>
            </a:extLst>
          </p:cNvPr>
          <p:cNvPicPr>
            <a:picLocks noChangeAspect="1"/>
          </p:cNvPicPr>
          <p:nvPr>
            <p:custDataLst>
              <p:tags r:id="rId6"/>
            </p:custDataLst>
          </p:nvPr>
        </p:nvPicPr>
        <p:blipFill>
          <a:blip r:embed="rId11"/>
          <a:stretch>
            <a:fillRect/>
          </a:stretch>
        </p:blipFill>
        <p:spPr>
          <a:xfrm>
            <a:off x="7336619" y="1405243"/>
            <a:ext cx="4335844" cy="311483"/>
          </a:xfrm>
          <a:prstGeom prst="rect">
            <a:avLst/>
          </a:prstGeom>
        </p:spPr>
      </p:pic>
      <p:sp>
        <p:nvSpPr>
          <p:cNvPr id="3" name="Footer Placeholder 3">
            <a:extLst>
              <a:ext uri="{FF2B5EF4-FFF2-40B4-BE49-F238E27FC236}">
                <a16:creationId xmlns:a16="http://schemas.microsoft.com/office/drawing/2014/main" id="{F773530D-9E33-444F-0E6A-D8B97A4CD917}"/>
              </a:ext>
            </a:extLst>
          </p:cNvPr>
          <p:cNvSpPr>
            <a:spLocks noGrp="1"/>
          </p:cNvSpPr>
          <p:nvPr>
            <p:ph type="ftr" sz="quarter" idx="11"/>
            <p:custDataLst>
              <p:tags r:id="rId7"/>
            </p:custDataLst>
          </p:nvPr>
        </p:nvSpPr>
        <p:spPr>
          <a:xfrm>
            <a:off x="838199" y="6356350"/>
            <a:ext cx="7952509" cy="501650"/>
          </a:xfrm>
        </p:spPr>
        <p:txBody>
          <a:bodyPr/>
          <a:lstStyle/>
          <a:p>
            <a:r>
              <a:rPr lang="fr-FR" dirty="0"/>
              <a:t>Atelier de formation sur les tests de diagnostic rapide antigéniques du SARS-CoV-2 – v3.0 | Assurer des résultats de qualité</a:t>
            </a:r>
          </a:p>
        </p:txBody>
      </p:sp>
    </p:spTree>
    <p:custDataLst>
      <p:tags r:id="rId1"/>
    </p:custDataLst>
    <p:extLst>
      <p:ext uri="{BB962C8B-B14F-4D97-AF65-F5344CB8AC3E}">
        <p14:creationId xmlns:p14="http://schemas.microsoft.com/office/powerpoint/2010/main" val="23840863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229" name="Google Shape;229;p18"/>
          <p:cNvSpPr txBox="1">
            <a:spLocks noGrp="1"/>
          </p:cNvSpPr>
          <p:nvPr>
            <p:ph type="sldNum" idx="12"/>
            <p:custDataLst>
              <p:tags r:id="rId2"/>
            </p:custDataLst>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25</a:t>
            </a:fld>
            <a:endParaRPr lang="fr-FR"/>
          </a:p>
        </p:txBody>
      </p:sp>
      <p:pic>
        <p:nvPicPr>
          <p:cNvPr id="230" name="Google Shape;230;p18"/>
          <p:cNvPicPr preferRelativeResize="0"/>
          <p:nvPr>
            <p:custDataLst>
              <p:tags r:id="rId3"/>
            </p:custDataLst>
          </p:nvPr>
        </p:nvPicPr>
        <p:blipFill rotWithShape="1">
          <a:blip r:embed="rId11">
            <a:alphaModFix/>
          </a:blip>
          <a:srcRect/>
          <a:stretch/>
        </p:blipFill>
        <p:spPr>
          <a:xfrm>
            <a:off x="1" y="0"/>
            <a:ext cx="1981364" cy="1550126"/>
          </a:xfrm>
          <a:prstGeom prst="rect">
            <a:avLst/>
          </a:prstGeom>
          <a:noFill/>
          <a:ln>
            <a:noFill/>
          </a:ln>
        </p:spPr>
      </p:pic>
      <p:sp>
        <p:nvSpPr>
          <p:cNvPr id="231" name="Google Shape;231;p18"/>
          <p:cNvSpPr/>
          <p:nvPr>
            <p:custDataLst>
              <p:tags r:id="rId4"/>
            </p:custDataLst>
          </p:nvPr>
        </p:nvSpPr>
        <p:spPr>
          <a:xfrm>
            <a:off x="0" y="0"/>
            <a:ext cx="12192000" cy="6858000"/>
          </a:xfrm>
          <a:prstGeom prst="flowChartInputOutput">
            <a:avLst/>
          </a:prstGeom>
          <a:solidFill>
            <a:schemeClr val="accent1"/>
          </a:solidFill>
          <a:ln w="12700" cap="flat" cmpd="sng">
            <a:solidFill>
              <a:srgbClr val="006289"/>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32" name="Google Shape;232;p18"/>
          <p:cNvSpPr txBox="1"/>
          <p:nvPr>
            <p:custDataLst>
              <p:tags r:id="rId5"/>
            </p:custDataLst>
          </p:nvPr>
        </p:nvSpPr>
        <p:spPr>
          <a:xfrm>
            <a:off x="2858588" y="303656"/>
            <a:ext cx="5893525" cy="942814"/>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lt1"/>
              </a:buClr>
              <a:buSzPts val="4400"/>
              <a:buFont typeface="Arial"/>
              <a:buNone/>
            </a:pPr>
            <a:r>
              <a:rPr lang="fr-FR" sz="4400" b="0" i="0" u="none" strike="noStrike" cap="none" dirty="0">
                <a:solidFill>
                  <a:schemeClr val="lt1"/>
                </a:solidFill>
                <a:latin typeface="Arial"/>
                <a:sym typeface="Arial"/>
              </a:rPr>
              <a:t>Points essentiels </a:t>
            </a:r>
            <a:r>
              <a:rPr lang="fr-FR" sz="4400" dirty="0">
                <a:solidFill>
                  <a:schemeClr val="lt1"/>
                </a:solidFill>
              </a:rPr>
              <a:t>(1)</a:t>
            </a:r>
          </a:p>
        </p:txBody>
      </p:sp>
      <p:sp>
        <p:nvSpPr>
          <p:cNvPr id="233" name="Google Shape;233;p18"/>
          <p:cNvSpPr txBox="1"/>
          <p:nvPr>
            <p:custDataLst>
              <p:tags r:id="rId6"/>
            </p:custDataLst>
          </p:nvPr>
        </p:nvSpPr>
        <p:spPr>
          <a:xfrm>
            <a:off x="2205445" y="1481306"/>
            <a:ext cx="7957457" cy="4440760"/>
          </a:xfrm>
          <a:prstGeom prst="rect">
            <a:avLst/>
          </a:prstGeom>
          <a:noFill/>
          <a:ln>
            <a:noFill/>
          </a:ln>
        </p:spPr>
        <p:txBody>
          <a:bodyPr spcFirstLastPara="1" wrap="square" lIns="91425" tIns="45700" rIns="91425" bIns="45700" anchor="t" anchorCtr="0">
            <a:noAutofit/>
          </a:bodyPr>
          <a:lstStyle/>
          <a:p>
            <a:pPr marL="228600" marR="0" lvl="0" indent="-228600" algn="l" rtl="0">
              <a:lnSpc>
                <a:spcPct val="90000"/>
              </a:lnSpc>
              <a:spcBef>
                <a:spcPts val="0"/>
              </a:spcBef>
              <a:spcAft>
                <a:spcPts val="0"/>
              </a:spcAft>
              <a:buClr>
                <a:schemeClr val="lt1"/>
              </a:buClr>
              <a:buSzPts val="2000"/>
              <a:buFont typeface="Arial"/>
              <a:buChar char="•"/>
            </a:pPr>
            <a:r>
              <a:rPr lang="fr-FR" sz="2000" b="0" i="0" u="none" strike="noStrike" cap="none" dirty="0">
                <a:solidFill>
                  <a:schemeClr val="lt1"/>
                </a:solidFill>
                <a:latin typeface="Arial"/>
                <a:sym typeface="Arial"/>
              </a:rPr>
              <a:t>L’assurance de la qualité (AQ) vise à garantir que les résultats d’analyse sont exacts, fiables, appropriés et fournis en temps utile.</a:t>
            </a:r>
            <a:endParaRPr lang="fr-FR" dirty="0"/>
          </a:p>
          <a:p>
            <a:pPr marL="228600" marR="0" lvl="0" indent="-101600" algn="l" rtl="0">
              <a:lnSpc>
                <a:spcPct val="90000"/>
              </a:lnSpc>
              <a:spcBef>
                <a:spcPts val="1000"/>
              </a:spcBef>
              <a:spcAft>
                <a:spcPts val="0"/>
              </a:spcAft>
              <a:buClr>
                <a:schemeClr val="dk1"/>
              </a:buClr>
              <a:buSzPts val="2000"/>
              <a:buFont typeface="Arial"/>
              <a:buNone/>
            </a:pPr>
            <a:endParaRPr lang="fr-FR" sz="2000" b="0" i="0" u="none" strike="noStrike" cap="none" dirty="0">
              <a:solidFill>
                <a:schemeClr val="lt1"/>
              </a:solidFill>
              <a:latin typeface="Arial"/>
              <a:ea typeface="Arial"/>
              <a:cs typeface="Arial"/>
              <a:sym typeface="Arial"/>
            </a:endParaRPr>
          </a:p>
          <a:p>
            <a:pPr marL="228600" marR="0" lvl="0" indent="-228600" algn="l" rtl="0">
              <a:lnSpc>
                <a:spcPct val="90000"/>
              </a:lnSpc>
              <a:spcBef>
                <a:spcPts val="1000"/>
              </a:spcBef>
              <a:spcAft>
                <a:spcPts val="0"/>
              </a:spcAft>
              <a:buClr>
                <a:schemeClr val="lt1"/>
              </a:buClr>
              <a:buSzPts val="2000"/>
              <a:buFont typeface="Arial"/>
              <a:buChar char="•"/>
            </a:pPr>
            <a:r>
              <a:rPr lang="fr-FR" sz="2000" b="0" i="0" u="none" strike="noStrike" cap="none" dirty="0">
                <a:solidFill>
                  <a:schemeClr val="lt1"/>
                </a:solidFill>
                <a:latin typeface="Arial"/>
                <a:sym typeface="Arial"/>
              </a:rPr>
              <a:t>Le contrôle de la qualité (CQ) implique le suivi des caractéristiques techniques du TDR-Ag du SARS-CoV-2 à l’aide de matériels dont les résultats POSITIFS ou NÉGATIFS sont connus.</a:t>
            </a:r>
            <a:endParaRPr lang="fr-FR" dirty="0"/>
          </a:p>
          <a:p>
            <a:pPr marL="228600" marR="0" lvl="0" indent="-101600" algn="l" rtl="0">
              <a:lnSpc>
                <a:spcPct val="90000"/>
              </a:lnSpc>
              <a:spcBef>
                <a:spcPts val="1000"/>
              </a:spcBef>
              <a:spcAft>
                <a:spcPts val="0"/>
              </a:spcAft>
              <a:buClr>
                <a:schemeClr val="dk1"/>
              </a:buClr>
              <a:buSzPts val="2000"/>
              <a:buFont typeface="Arial"/>
              <a:buNone/>
            </a:pPr>
            <a:endParaRPr lang="fr-FR" sz="2000" b="0" i="0" u="none" strike="noStrike" cap="none" dirty="0">
              <a:solidFill>
                <a:schemeClr val="lt1"/>
              </a:solidFill>
              <a:latin typeface="Arial"/>
              <a:ea typeface="Arial"/>
              <a:cs typeface="Arial"/>
              <a:sym typeface="Arial"/>
            </a:endParaRPr>
          </a:p>
          <a:p>
            <a:pPr marL="228600" marR="0" lvl="0" indent="-228600" algn="l" rtl="0">
              <a:lnSpc>
                <a:spcPct val="90000"/>
              </a:lnSpc>
              <a:spcBef>
                <a:spcPts val="1000"/>
              </a:spcBef>
              <a:spcAft>
                <a:spcPts val="0"/>
              </a:spcAft>
              <a:buClr>
                <a:schemeClr val="lt1"/>
              </a:buClr>
              <a:buSzPts val="2000"/>
              <a:buFont typeface="Arial"/>
              <a:buChar char="•"/>
            </a:pPr>
            <a:r>
              <a:rPr lang="fr-FR" sz="2000" b="0" i="0" u="none" strike="noStrike" cap="none" dirty="0">
                <a:solidFill>
                  <a:schemeClr val="lt1"/>
                </a:solidFill>
                <a:latin typeface="Arial"/>
                <a:sym typeface="Arial"/>
              </a:rPr>
              <a:t>Les résultats des tests des patients ne peuvent pas être communiqués si le CQ n’est pas concluant.</a:t>
            </a:r>
            <a:endParaRPr lang="fr-FR" dirty="0"/>
          </a:p>
          <a:p>
            <a:pPr marL="228600" marR="0" lvl="0" indent="-101600" algn="l" rtl="0">
              <a:lnSpc>
                <a:spcPct val="90000"/>
              </a:lnSpc>
              <a:spcBef>
                <a:spcPts val="1000"/>
              </a:spcBef>
              <a:spcAft>
                <a:spcPts val="0"/>
              </a:spcAft>
              <a:buClr>
                <a:schemeClr val="dk1"/>
              </a:buClr>
              <a:buSzPts val="2000"/>
              <a:buFont typeface="Arial"/>
              <a:buNone/>
            </a:pPr>
            <a:endParaRPr lang="fr-FR" sz="2000" b="0" i="0" u="none" strike="noStrike" cap="none" dirty="0">
              <a:solidFill>
                <a:schemeClr val="lt1"/>
              </a:solidFill>
              <a:latin typeface="Arial"/>
              <a:ea typeface="Arial"/>
              <a:cs typeface="Arial"/>
              <a:sym typeface="Arial"/>
            </a:endParaRPr>
          </a:p>
          <a:p>
            <a:pPr marL="228600" marR="0" lvl="0" indent="-228600" algn="l" rtl="0">
              <a:lnSpc>
                <a:spcPct val="90000"/>
              </a:lnSpc>
              <a:spcBef>
                <a:spcPts val="1000"/>
              </a:spcBef>
              <a:spcAft>
                <a:spcPts val="0"/>
              </a:spcAft>
              <a:buClr>
                <a:schemeClr val="lt1"/>
              </a:buClr>
              <a:buSzPts val="2000"/>
              <a:buFont typeface="Arial"/>
              <a:buChar char="•"/>
            </a:pPr>
            <a:r>
              <a:rPr lang="fr-FR" sz="2000" b="0" i="0" u="none" strike="noStrike" cap="none" dirty="0">
                <a:solidFill>
                  <a:schemeClr val="lt1"/>
                </a:solidFill>
                <a:latin typeface="Arial"/>
                <a:sym typeface="Arial"/>
              </a:rPr>
              <a:t>Le contrôle des nouveaux lots doit être effectué de manière centralisée avec les matériels de CQ avant que les kits ne soient utilisés.</a:t>
            </a:r>
            <a:endParaRPr lang="fr-FR" dirty="0"/>
          </a:p>
        </p:txBody>
      </p:sp>
      <p:pic>
        <p:nvPicPr>
          <p:cNvPr id="235" name="Google Shape;235;p18"/>
          <p:cNvPicPr preferRelativeResize="0"/>
          <p:nvPr>
            <p:custDataLst>
              <p:tags r:id="rId7"/>
            </p:custDataLst>
          </p:nvPr>
        </p:nvPicPr>
        <p:blipFill rotWithShape="1">
          <a:blip r:embed="rId12">
            <a:alphaModFix/>
          </a:blip>
          <a:srcRect/>
          <a:stretch/>
        </p:blipFill>
        <p:spPr>
          <a:xfrm>
            <a:off x="10584873" y="4743021"/>
            <a:ext cx="1569538" cy="1504510"/>
          </a:xfrm>
          <a:prstGeom prst="rect">
            <a:avLst/>
          </a:prstGeom>
          <a:noFill/>
          <a:ln>
            <a:noFill/>
          </a:ln>
        </p:spPr>
      </p:pic>
      <p:sp>
        <p:nvSpPr>
          <p:cNvPr id="9" name="Footer Placeholder 3">
            <a:extLst>
              <a:ext uri="{FF2B5EF4-FFF2-40B4-BE49-F238E27FC236}">
                <a16:creationId xmlns:a16="http://schemas.microsoft.com/office/drawing/2014/main" id="{E038941C-50AD-4E0E-89FE-2BE9B53DDA2C}"/>
              </a:ext>
            </a:extLst>
          </p:cNvPr>
          <p:cNvSpPr>
            <a:spLocks noGrp="1"/>
          </p:cNvSpPr>
          <p:nvPr>
            <p:ph type="ftr" sz="quarter" idx="11"/>
            <p:custDataLst>
              <p:tags r:id="rId8"/>
            </p:custDataLst>
          </p:nvPr>
        </p:nvSpPr>
        <p:spPr>
          <a:xfrm>
            <a:off x="838200" y="6356350"/>
            <a:ext cx="8212282" cy="501650"/>
          </a:xfrm>
        </p:spPr>
        <p:txBody>
          <a:bodyPr/>
          <a:lstStyle/>
          <a:p>
            <a:r>
              <a:rPr lang="fr-FR" sz="1000" b="1" dirty="0">
                <a:solidFill>
                  <a:schemeClr val="bg1"/>
                </a:solidFill>
              </a:rPr>
              <a:t>Atelier de formation sur les tests de diagnostic rapide antigéniques du SARS-CoV-2 – v3.0 | Assurer des résultats de qualité</a:t>
            </a:r>
          </a:p>
        </p:txBody>
      </p:sp>
    </p:spTree>
    <p:custDataLst>
      <p:tags r:id="rId1"/>
    </p:custData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39"/>
        <p:cNvGrpSpPr/>
        <p:nvPr/>
      </p:nvGrpSpPr>
      <p:grpSpPr>
        <a:xfrm>
          <a:off x="0" y="0"/>
          <a:ext cx="0" cy="0"/>
          <a:chOff x="0" y="0"/>
          <a:chExt cx="0" cy="0"/>
        </a:xfrm>
      </p:grpSpPr>
      <p:sp>
        <p:nvSpPr>
          <p:cNvPr id="240" name="Google Shape;240;p19"/>
          <p:cNvSpPr txBox="1">
            <a:spLocks noGrp="1"/>
          </p:cNvSpPr>
          <p:nvPr>
            <p:ph type="sldNum" idx="12"/>
            <p:custDataLst>
              <p:tags r:id="rId2"/>
            </p:custDataLst>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26</a:t>
            </a:fld>
            <a:endParaRPr lang="fr-FR"/>
          </a:p>
        </p:txBody>
      </p:sp>
      <p:pic>
        <p:nvPicPr>
          <p:cNvPr id="241" name="Google Shape;241;p19"/>
          <p:cNvPicPr preferRelativeResize="0"/>
          <p:nvPr>
            <p:custDataLst>
              <p:tags r:id="rId3"/>
            </p:custDataLst>
          </p:nvPr>
        </p:nvPicPr>
        <p:blipFill rotWithShape="1">
          <a:blip r:embed="rId11">
            <a:alphaModFix/>
          </a:blip>
          <a:srcRect/>
          <a:stretch/>
        </p:blipFill>
        <p:spPr>
          <a:xfrm>
            <a:off x="1" y="0"/>
            <a:ext cx="1981364" cy="1550126"/>
          </a:xfrm>
          <a:prstGeom prst="rect">
            <a:avLst/>
          </a:prstGeom>
          <a:noFill/>
          <a:ln>
            <a:noFill/>
          </a:ln>
        </p:spPr>
      </p:pic>
      <p:sp>
        <p:nvSpPr>
          <p:cNvPr id="242" name="Google Shape;242;p19"/>
          <p:cNvSpPr/>
          <p:nvPr>
            <p:custDataLst>
              <p:tags r:id="rId4"/>
            </p:custDataLst>
          </p:nvPr>
        </p:nvSpPr>
        <p:spPr>
          <a:xfrm>
            <a:off x="0" y="0"/>
            <a:ext cx="12192000" cy="6858000"/>
          </a:xfrm>
          <a:prstGeom prst="flowChartInputOutput">
            <a:avLst/>
          </a:prstGeom>
          <a:solidFill>
            <a:schemeClr val="accent1"/>
          </a:solidFill>
          <a:ln w="12700" cap="flat" cmpd="sng">
            <a:solidFill>
              <a:srgbClr val="006289"/>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43" name="Google Shape;243;p19"/>
          <p:cNvSpPr txBox="1"/>
          <p:nvPr>
            <p:custDataLst>
              <p:tags r:id="rId5"/>
            </p:custDataLst>
          </p:nvPr>
        </p:nvSpPr>
        <p:spPr>
          <a:xfrm>
            <a:off x="2858588" y="303656"/>
            <a:ext cx="5752011" cy="942814"/>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lt1"/>
              </a:buClr>
              <a:buSzPts val="4400"/>
              <a:buFont typeface="Arial"/>
              <a:buNone/>
            </a:pPr>
            <a:r>
              <a:rPr lang="fr-FR" sz="4400" b="0" i="0" u="none" strike="noStrike" cap="none" dirty="0">
                <a:solidFill>
                  <a:schemeClr val="lt1"/>
                </a:solidFill>
                <a:latin typeface="Arial"/>
                <a:sym typeface="Arial"/>
              </a:rPr>
              <a:t>Points essentiels </a:t>
            </a:r>
            <a:r>
              <a:rPr lang="fr-FR" sz="4400" dirty="0">
                <a:solidFill>
                  <a:schemeClr val="lt1"/>
                </a:solidFill>
              </a:rPr>
              <a:t>(2)</a:t>
            </a:r>
          </a:p>
        </p:txBody>
      </p:sp>
      <p:sp>
        <p:nvSpPr>
          <p:cNvPr id="244" name="Google Shape;244;p19"/>
          <p:cNvSpPr txBox="1"/>
          <p:nvPr>
            <p:custDataLst>
              <p:tags r:id="rId6"/>
            </p:custDataLst>
          </p:nvPr>
        </p:nvSpPr>
        <p:spPr>
          <a:xfrm>
            <a:off x="2118361" y="1355289"/>
            <a:ext cx="7940040" cy="3023195"/>
          </a:xfrm>
          <a:prstGeom prst="rect">
            <a:avLst/>
          </a:prstGeom>
          <a:noFill/>
          <a:ln>
            <a:noFill/>
          </a:ln>
        </p:spPr>
        <p:txBody>
          <a:bodyPr spcFirstLastPara="1" wrap="square" lIns="91425" tIns="45700" rIns="91425" bIns="45700" anchor="t" anchorCtr="0">
            <a:noAutofit/>
          </a:bodyPr>
          <a:lstStyle/>
          <a:p>
            <a:pPr marL="228600" marR="0" lvl="0" indent="-228600" algn="l" rtl="0">
              <a:lnSpc>
                <a:spcPct val="90000"/>
              </a:lnSpc>
              <a:spcBef>
                <a:spcPts val="0"/>
              </a:spcBef>
              <a:spcAft>
                <a:spcPts val="0"/>
              </a:spcAft>
              <a:buClr>
                <a:schemeClr val="lt1"/>
              </a:buClr>
              <a:buSzPts val="2000"/>
              <a:buFont typeface="Arial"/>
              <a:buChar char="•"/>
            </a:pPr>
            <a:r>
              <a:rPr lang="fr-FR" sz="2000" b="0" i="0" u="none" strike="noStrike" cap="none" dirty="0">
                <a:solidFill>
                  <a:schemeClr val="lt1"/>
                </a:solidFill>
                <a:latin typeface="Arial"/>
                <a:sym typeface="Arial"/>
              </a:rPr>
              <a:t>L’évaluation externe de la qualité (</a:t>
            </a:r>
            <a:r>
              <a:rPr lang="fr-FR" sz="2000" b="0" i="0" u="none" strike="noStrike" cap="none" dirty="0" err="1">
                <a:solidFill>
                  <a:schemeClr val="lt1"/>
                </a:solidFill>
                <a:latin typeface="Arial"/>
                <a:sym typeface="Arial"/>
              </a:rPr>
              <a:t>EEQ</a:t>
            </a:r>
            <a:r>
              <a:rPr lang="fr-FR" sz="2000" b="0" i="0" u="none" strike="noStrike" cap="none" dirty="0">
                <a:solidFill>
                  <a:schemeClr val="lt1"/>
                </a:solidFill>
                <a:latin typeface="Arial"/>
                <a:sym typeface="Arial"/>
              </a:rPr>
              <a:t>) comporte :</a:t>
            </a:r>
            <a:endParaRPr lang="fr-FR" dirty="0"/>
          </a:p>
          <a:p>
            <a:pPr marL="685800" marR="0" lvl="1" indent="-228600" algn="l" rtl="0">
              <a:lnSpc>
                <a:spcPct val="90000"/>
              </a:lnSpc>
              <a:spcBef>
                <a:spcPts val="500"/>
              </a:spcBef>
              <a:spcAft>
                <a:spcPts val="0"/>
              </a:spcAft>
              <a:buClr>
                <a:schemeClr val="lt1"/>
              </a:buClr>
              <a:buSzPts val="2000"/>
              <a:buFont typeface="Arial"/>
              <a:buChar char="•"/>
            </a:pPr>
            <a:r>
              <a:rPr lang="fr-FR" sz="2000" b="0" i="0" u="none" strike="noStrike" cap="none" dirty="0">
                <a:solidFill>
                  <a:schemeClr val="lt1"/>
                </a:solidFill>
                <a:latin typeface="Arial"/>
                <a:sym typeface="Arial"/>
              </a:rPr>
              <a:t>des visites de supervision,</a:t>
            </a:r>
            <a:endParaRPr lang="fr-FR" sz="2000" b="0" i="0" u="none" strike="noStrike" cap="none" dirty="0">
              <a:solidFill>
                <a:schemeClr val="lt1"/>
              </a:solidFill>
              <a:latin typeface="Arial"/>
              <a:ea typeface="Arial"/>
              <a:cs typeface="Arial"/>
              <a:sym typeface="Arial"/>
            </a:endParaRPr>
          </a:p>
          <a:p>
            <a:pPr marL="685800" marR="0" lvl="1" indent="-228600" algn="l" rtl="0">
              <a:lnSpc>
                <a:spcPct val="90000"/>
              </a:lnSpc>
              <a:spcBef>
                <a:spcPts val="500"/>
              </a:spcBef>
              <a:spcAft>
                <a:spcPts val="0"/>
              </a:spcAft>
              <a:buClr>
                <a:schemeClr val="lt1"/>
              </a:buClr>
              <a:buSzPts val="2000"/>
              <a:buFont typeface="Arial"/>
              <a:buChar char="•"/>
            </a:pPr>
            <a:r>
              <a:rPr lang="fr-FR" sz="2000" b="0" i="0" u="none" strike="noStrike" cap="none" dirty="0">
                <a:solidFill>
                  <a:schemeClr val="lt1"/>
                </a:solidFill>
                <a:latin typeface="Arial"/>
                <a:sym typeface="Arial"/>
              </a:rPr>
              <a:t>un test d’aptitude,</a:t>
            </a:r>
            <a:endParaRPr lang="fr-FR" dirty="0"/>
          </a:p>
          <a:p>
            <a:pPr marL="685800" marR="0" lvl="1" indent="-228600" algn="l" rtl="0">
              <a:lnSpc>
                <a:spcPct val="90000"/>
              </a:lnSpc>
              <a:spcBef>
                <a:spcPts val="500"/>
              </a:spcBef>
              <a:spcAft>
                <a:spcPts val="0"/>
              </a:spcAft>
              <a:buClr>
                <a:schemeClr val="lt1"/>
              </a:buClr>
              <a:buSzPts val="2000"/>
              <a:buFont typeface="Arial"/>
              <a:buChar char="•"/>
            </a:pPr>
            <a:r>
              <a:rPr lang="fr-FR" sz="2000" b="0" i="0" u="none" strike="noStrike" cap="none" dirty="0">
                <a:solidFill>
                  <a:schemeClr val="lt1"/>
                </a:solidFill>
                <a:latin typeface="Arial"/>
                <a:sym typeface="Arial"/>
              </a:rPr>
              <a:t>une contre-expertise.</a:t>
            </a:r>
            <a:endParaRPr lang="fr-FR" dirty="0"/>
          </a:p>
          <a:p>
            <a:pPr marL="685800" marR="0" lvl="1" indent="-101600" algn="l" rtl="0">
              <a:lnSpc>
                <a:spcPct val="90000"/>
              </a:lnSpc>
              <a:spcBef>
                <a:spcPts val="500"/>
              </a:spcBef>
              <a:spcAft>
                <a:spcPts val="0"/>
              </a:spcAft>
              <a:buClr>
                <a:schemeClr val="dk1"/>
              </a:buClr>
              <a:buSzPts val="2000"/>
              <a:buFont typeface="Arial"/>
              <a:buNone/>
            </a:pPr>
            <a:endParaRPr lang="fr-FR" sz="2000" b="0" i="0" u="none" strike="noStrike" cap="none" dirty="0">
              <a:solidFill>
                <a:schemeClr val="lt1"/>
              </a:solidFill>
              <a:latin typeface="Arial"/>
              <a:ea typeface="Arial"/>
              <a:cs typeface="Arial"/>
              <a:sym typeface="Arial"/>
            </a:endParaRPr>
          </a:p>
          <a:p>
            <a:pPr marL="228600" marR="0" lvl="0" indent="-228600" algn="l" rtl="0">
              <a:lnSpc>
                <a:spcPct val="90000"/>
              </a:lnSpc>
              <a:spcBef>
                <a:spcPts val="1000"/>
              </a:spcBef>
              <a:spcAft>
                <a:spcPts val="0"/>
              </a:spcAft>
              <a:buClr>
                <a:schemeClr val="lt1"/>
              </a:buClr>
              <a:buSzPts val="2000"/>
              <a:buFont typeface="Arial"/>
              <a:buChar char="•"/>
            </a:pPr>
            <a:r>
              <a:rPr lang="fr-FR" sz="2000" b="0" i="0" u="none" strike="noStrike" cap="none" dirty="0">
                <a:solidFill>
                  <a:schemeClr val="lt1"/>
                </a:solidFill>
                <a:latin typeface="Arial"/>
                <a:sym typeface="Arial"/>
              </a:rPr>
              <a:t>Le processus du test d’aptitude comprend l’analyse d’échantillons bien caractérisés, fournis par un organe (prestataire) externe ou interne au site d’analyse, la communication des résultats à ce prestataire, et la remontée d’informations par le prestataire sur la performance au test d’aptitude atteinte par le site d’analyse </a:t>
            </a:r>
            <a:endParaRPr lang="fr-FR" dirty="0"/>
          </a:p>
          <a:p>
            <a:pPr marL="228600" marR="0" lvl="0" indent="-101600" algn="l" rtl="0">
              <a:lnSpc>
                <a:spcPct val="90000"/>
              </a:lnSpc>
              <a:spcBef>
                <a:spcPts val="1000"/>
              </a:spcBef>
              <a:spcAft>
                <a:spcPts val="0"/>
              </a:spcAft>
              <a:buClr>
                <a:schemeClr val="dk1"/>
              </a:buClr>
              <a:buSzPts val="2000"/>
              <a:buFont typeface="Arial"/>
              <a:buNone/>
            </a:pPr>
            <a:endParaRPr lang="fr-FR" sz="2000" b="0" i="0" u="none" strike="noStrike" cap="none" dirty="0">
              <a:solidFill>
                <a:schemeClr val="lt1"/>
              </a:solidFill>
              <a:latin typeface="Arial"/>
              <a:ea typeface="Arial"/>
              <a:cs typeface="Arial"/>
              <a:sym typeface="Arial"/>
            </a:endParaRPr>
          </a:p>
          <a:p>
            <a:pPr marL="228600" marR="0" lvl="0" indent="-228600" algn="l" rtl="0">
              <a:lnSpc>
                <a:spcPct val="90000"/>
              </a:lnSpc>
              <a:spcBef>
                <a:spcPts val="1000"/>
              </a:spcBef>
              <a:spcAft>
                <a:spcPts val="0"/>
              </a:spcAft>
              <a:buClr>
                <a:schemeClr val="lt1"/>
              </a:buClr>
              <a:buSzPts val="2000"/>
              <a:buFont typeface="Arial"/>
              <a:buChar char="•"/>
            </a:pPr>
            <a:r>
              <a:rPr lang="fr-FR" sz="2000" b="0" i="0" u="none" strike="noStrike" cap="none" dirty="0">
                <a:solidFill>
                  <a:schemeClr val="lt1"/>
                </a:solidFill>
                <a:latin typeface="Arial"/>
                <a:sym typeface="Arial"/>
              </a:rPr>
              <a:t>MESURES À PRENDRE :</a:t>
            </a:r>
            <a:r>
              <a:rPr lang="fr-FR" dirty="0"/>
              <a:t> </a:t>
            </a:r>
            <a:r>
              <a:rPr lang="fr-FR" sz="2000" b="0" i="0" u="none" strike="noStrike" cap="none" dirty="0">
                <a:solidFill>
                  <a:schemeClr val="lt1"/>
                </a:solidFill>
                <a:latin typeface="Arial"/>
                <a:sym typeface="Arial"/>
              </a:rPr>
              <a:t>Mener des enquêtes, identifier les causes racines en cas de qualité insuffisante des tests et mettre en œuvre des mesures correctives et préventives pour y remédier.</a:t>
            </a:r>
            <a:endParaRPr lang="fr-FR" dirty="0"/>
          </a:p>
          <a:p>
            <a:pPr marL="685800" marR="0" lvl="1" indent="-101600" algn="l" rtl="0">
              <a:lnSpc>
                <a:spcPct val="90000"/>
              </a:lnSpc>
              <a:spcBef>
                <a:spcPts val="500"/>
              </a:spcBef>
              <a:spcAft>
                <a:spcPts val="0"/>
              </a:spcAft>
              <a:buClr>
                <a:schemeClr val="dk1"/>
              </a:buClr>
              <a:buSzPts val="2000"/>
              <a:buFont typeface="Arial"/>
              <a:buNone/>
            </a:pPr>
            <a:endParaRPr lang="fr-FR" sz="2000" b="0" i="0" u="none" strike="noStrike" cap="none" dirty="0">
              <a:solidFill>
                <a:schemeClr val="lt1"/>
              </a:solidFill>
              <a:latin typeface="Arial"/>
              <a:ea typeface="Arial"/>
              <a:cs typeface="Arial"/>
              <a:sym typeface="Arial"/>
            </a:endParaRPr>
          </a:p>
        </p:txBody>
      </p:sp>
      <p:pic>
        <p:nvPicPr>
          <p:cNvPr id="246" name="Google Shape;246;p19"/>
          <p:cNvPicPr preferRelativeResize="0"/>
          <p:nvPr>
            <p:custDataLst>
              <p:tags r:id="rId7"/>
            </p:custDataLst>
          </p:nvPr>
        </p:nvPicPr>
        <p:blipFill rotWithShape="1">
          <a:blip r:embed="rId12">
            <a:alphaModFix/>
          </a:blip>
          <a:srcRect/>
          <a:stretch/>
        </p:blipFill>
        <p:spPr>
          <a:xfrm>
            <a:off x="10584873" y="4743021"/>
            <a:ext cx="1569538" cy="1504510"/>
          </a:xfrm>
          <a:prstGeom prst="rect">
            <a:avLst/>
          </a:prstGeom>
          <a:noFill/>
          <a:ln>
            <a:noFill/>
          </a:ln>
        </p:spPr>
      </p:pic>
      <p:sp>
        <p:nvSpPr>
          <p:cNvPr id="9" name="Footer Placeholder 3">
            <a:extLst>
              <a:ext uri="{FF2B5EF4-FFF2-40B4-BE49-F238E27FC236}">
                <a16:creationId xmlns:a16="http://schemas.microsoft.com/office/drawing/2014/main" id="{9F2E0849-2653-4C76-9817-E224EF6391E9}"/>
              </a:ext>
            </a:extLst>
          </p:cNvPr>
          <p:cNvSpPr>
            <a:spLocks noGrp="1"/>
          </p:cNvSpPr>
          <p:nvPr>
            <p:ph type="ftr" sz="quarter" idx="11"/>
            <p:custDataLst>
              <p:tags r:id="rId8"/>
            </p:custDataLst>
          </p:nvPr>
        </p:nvSpPr>
        <p:spPr>
          <a:xfrm>
            <a:off x="838199" y="6356350"/>
            <a:ext cx="7858991" cy="501650"/>
          </a:xfrm>
        </p:spPr>
        <p:txBody>
          <a:bodyPr/>
          <a:lstStyle/>
          <a:p>
            <a:r>
              <a:rPr lang="fr-FR" sz="1000" b="1" dirty="0">
                <a:solidFill>
                  <a:schemeClr val="bg1"/>
                </a:solidFill>
              </a:rPr>
              <a:t>Atelier de formation sur les tests de diagnostic rapide antigéniques du SARS-CoV-2 – v3.0 | Assurer des résultats de qualité</a:t>
            </a:r>
          </a:p>
        </p:txBody>
      </p:sp>
    </p:spTree>
    <p:custDataLst>
      <p:tags r:id="rId1"/>
    </p:custData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39"/>
        <p:cNvGrpSpPr/>
        <p:nvPr/>
      </p:nvGrpSpPr>
      <p:grpSpPr>
        <a:xfrm>
          <a:off x="0" y="0"/>
          <a:ext cx="0" cy="0"/>
          <a:chOff x="0" y="0"/>
          <a:chExt cx="0" cy="0"/>
        </a:xfrm>
      </p:grpSpPr>
      <p:sp>
        <p:nvSpPr>
          <p:cNvPr id="240" name="Google Shape;240;p19"/>
          <p:cNvSpPr txBox="1">
            <a:spLocks noGrp="1"/>
          </p:cNvSpPr>
          <p:nvPr>
            <p:ph type="sldNum" idx="12"/>
            <p:custDataLst>
              <p:tags r:id="rId2"/>
            </p:custDataLst>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27</a:t>
            </a:fld>
            <a:endParaRPr lang="fr-FR"/>
          </a:p>
        </p:txBody>
      </p:sp>
      <p:pic>
        <p:nvPicPr>
          <p:cNvPr id="241" name="Google Shape;241;p19"/>
          <p:cNvPicPr preferRelativeResize="0"/>
          <p:nvPr>
            <p:custDataLst>
              <p:tags r:id="rId3"/>
            </p:custDataLst>
          </p:nvPr>
        </p:nvPicPr>
        <p:blipFill rotWithShape="1">
          <a:blip r:embed="rId11">
            <a:alphaModFix/>
          </a:blip>
          <a:srcRect/>
          <a:stretch/>
        </p:blipFill>
        <p:spPr>
          <a:xfrm>
            <a:off x="1" y="0"/>
            <a:ext cx="1981364" cy="1550126"/>
          </a:xfrm>
          <a:prstGeom prst="rect">
            <a:avLst/>
          </a:prstGeom>
          <a:noFill/>
          <a:ln>
            <a:noFill/>
          </a:ln>
        </p:spPr>
      </p:pic>
      <p:sp>
        <p:nvSpPr>
          <p:cNvPr id="242" name="Google Shape;242;p19"/>
          <p:cNvSpPr/>
          <p:nvPr>
            <p:custDataLst>
              <p:tags r:id="rId4"/>
            </p:custDataLst>
          </p:nvPr>
        </p:nvSpPr>
        <p:spPr>
          <a:xfrm>
            <a:off x="0" y="0"/>
            <a:ext cx="12192000" cy="6858000"/>
          </a:xfrm>
          <a:prstGeom prst="flowChartInputOutput">
            <a:avLst/>
          </a:prstGeom>
          <a:solidFill>
            <a:schemeClr val="accent1"/>
          </a:solidFill>
          <a:ln w="12700" cap="flat" cmpd="sng">
            <a:solidFill>
              <a:srgbClr val="006289"/>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43" name="Google Shape;243;p19"/>
          <p:cNvSpPr txBox="1"/>
          <p:nvPr>
            <p:custDataLst>
              <p:tags r:id="rId5"/>
            </p:custDataLst>
          </p:nvPr>
        </p:nvSpPr>
        <p:spPr>
          <a:xfrm>
            <a:off x="2858588" y="303656"/>
            <a:ext cx="5580017" cy="942814"/>
          </a:xfrm>
          <a:prstGeom prst="rect">
            <a:avLst/>
          </a:prstGeom>
          <a:noFill/>
          <a:ln>
            <a:noFill/>
          </a:ln>
        </p:spPr>
        <p:txBody>
          <a:bodyPr spcFirstLastPara="1" wrap="square" lIns="91425" tIns="45700" rIns="91425" bIns="45700" anchor="t" anchorCtr="0">
            <a:noAutofit/>
          </a:bodyPr>
          <a:lstStyle/>
          <a:p>
            <a:pPr>
              <a:lnSpc>
                <a:spcPct val="90000"/>
              </a:lnSpc>
              <a:buClr>
                <a:schemeClr val="lt1"/>
              </a:buClr>
              <a:buSzPts val="4400"/>
            </a:pPr>
            <a:r>
              <a:rPr lang="fr-FR" sz="4400" b="0" i="0" u="none" strike="noStrike" cap="none" dirty="0">
                <a:solidFill>
                  <a:schemeClr val="lt1"/>
                </a:solidFill>
                <a:latin typeface="Arial"/>
                <a:sym typeface="Arial"/>
              </a:rPr>
              <a:t>Points essentiels</a:t>
            </a:r>
            <a:r>
              <a:rPr lang="fr-FR" sz="4400" dirty="0">
                <a:solidFill>
                  <a:schemeClr val="lt1"/>
                </a:solidFill>
              </a:rPr>
              <a:t> (3)</a:t>
            </a:r>
            <a:endParaRPr lang="fr-FR" sz="2200" dirty="0">
              <a:solidFill>
                <a:schemeClr val="lt1"/>
              </a:solidFill>
            </a:endParaRPr>
          </a:p>
        </p:txBody>
      </p:sp>
      <p:sp>
        <p:nvSpPr>
          <p:cNvPr id="244" name="Google Shape;244;p19"/>
          <p:cNvSpPr txBox="1"/>
          <p:nvPr>
            <p:custDataLst>
              <p:tags r:id="rId6"/>
            </p:custDataLst>
          </p:nvPr>
        </p:nvSpPr>
        <p:spPr>
          <a:xfrm>
            <a:off x="2161903" y="1355289"/>
            <a:ext cx="8106295" cy="3023195"/>
          </a:xfrm>
          <a:prstGeom prst="rect">
            <a:avLst/>
          </a:prstGeom>
          <a:noFill/>
          <a:ln>
            <a:noFill/>
          </a:ln>
        </p:spPr>
        <p:txBody>
          <a:bodyPr spcFirstLastPara="1" wrap="square" lIns="91425" tIns="45700" rIns="91425" bIns="45700" anchor="t" anchorCtr="0">
            <a:noAutofit/>
          </a:bodyPr>
          <a:lstStyle/>
          <a:p>
            <a:pPr marL="228600" indent="-228600">
              <a:lnSpc>
                <a:spcPct val="90000"/>
              </a:lnSpc>
              <a:buClr>
                <a:schemeClr val="lt1"/>
              </a:buClr>
              <a:buSzPts val="2000"/>
              <a:buFont typeface="Arial"/>
              <a:buChar char="•"/>
            </a:pPr>
            <a:r>
              <a:rPr lang="fr-FR" sz="2000" dirty="0">
                <a:solidFill>
                  <a:schemeClr val="lt1"/>
                </a:solidFill>
              </a:rPr>
              <a:t>Prenez une part active aux activités de surveillance </a:t>
            </a:r>
            <a:r>
              <a:rPr lang="fr-FR" sz="2000" dirty="0" err="1">
                <a:solidFill>
                  <a:schemeClr val="lt1"/>
                </a:solidFill>
              </a:rPr>
              <a:t>postcommercialisation</a:t>
            </a:r>
            <a:r>
              <a:rPr lang="fr-FR" sz="2000" dirty="0">
                <a:solidFill>
                  <a:schemeClr val="lt1"/>
                </a:solidFill>
              </a:rPr>
              <a:t> –Vous devez signaler immédiatement aux fabricants tout problème avec le kit</a:t>
            </a:r>
            <a:r>
              <a:rPr lang="fr-FR" sz="2000" dirty="0">
                <a:solidFill>
                  <a:schemeClr val="bg1"/>
                </a:solidFill>
              </a:rPr>
              <a:t>.</a:t>
            </a:r>
          </a:p>
          <a:p>
            <a:pPr marL="228600" indent="-228600">
              <a:lnSpc>
                <a:spcPct val="90000"/>
              </a:lnSpc>
              <a:buClr>
                <a:schemeClr val="lt1"/>
              </a:buClr>
              <a:buSzPts val="2000"/>
              <a:buFont typeface="Arial"/>
              <a:buChar char="•"/>
            </a:pPr>
            <a:endParaRPr lang="fr-FR" sz="2000" dirty="0">
              <a:solidFill>
                <a:schemeClr val="bg1"/>
              </a:solidFill>
            </a:endParaRPr>
          </a:p>
          <a:p>
            <a:pPr marL="228600" indent="-228600">
              <a:lnSpc>
                <a:spcPct val="90000"/>
              </a:lnSpc>
              <a:buClr>
                <a:schemeClr val="lt1"/>
              </a:buClr>
              <a:buSzPts val="2000"/>
              <a:buFont typeface="Arial"/>
              <a:buChar char="•"/>
            </a:pPr>
            <a:r>
              <a:rPr lang="fr-FR" sz="2000" dirty="0">
                <a:solidFill>
                  <a:schemeClr val="bg1"/>
                </a:solidFill>
              </a:rPr>
              <a:t>Faites remonter les observations d’utilisateurs au fabricant et, si le produit est inscrit sur la liste des utilisations d’urgence (EUL) de l’OMS, à l’OMS.</a:t>
            </a:r>
          </a:p>
        </p:txBody>
      </p:sp>
      <p:pic>
        <p:nvPicPr>
          <p:cNvPr id="246" name="Google Shape;246;p19"/>
          <p:cNvPicPr preferRelativeResize="0"/>
          <p:nvPr>
            <p:custDataLst>
              <p:tags r:id="rId7"/>
            </p:custDataLst>
          </p:nvPr>
        </p:nvPicPr>
        <p:blipFill rotWithShape="1">
          <a:blip r:embed="rId12">
            <a:alphaModFix/>
          </a:blip>
          <a:srcRect/>
          <a:stretch/>
        </p:blipFill>
        <p:spPr>
          <a:xfrm>
            <a:off x="10584873" y="4743021"/>
            <a:ext cx="1569538" cy="1504510"/>
          </a:xfrm>
          <a:prstGeom prst="rect">
            <a:avLst/>
          </a:prstGeom>
          <a:noFill/>
          <a:ln>
            <a:noFill/>
          </a:ln>
        </p:spPr>
      </p:pic>
      <p:sp>
        <p:nvSpPr>
          <p:cNvPr id="9" name="Footer Placeholder 3">
            <a:extLst>
              <a:ext uri="{FF2B5EF4-FFF2-40B4-BE49-F238E27FC236}">
                <a16:creationId xmlns:a16="http://schemas.microsoft.com/office/drawing/2014/main" id="{9F2E0849-2653-4C76-9817-E224EF6391E9}"/>
              </a:ext>
            </a:extLst>
          </p:cNvPr>
          <p:cNvSpPr>
            <a:spLocks noGrp="1"/>
          </p:cNvSpPr>
          <p:nvPr>
            <p:ph type="ftr" sz="quarter" idx="11"/>
            <p:custDataLst>
              <p:tags r:id="rId8"/>
            </p:custDataLst>
          </p:nvPr>
        </p:nvSpPr>
        <p:spPr>
          <a:xfrm>
            <a:off x="838199" y="6356350"/>
            <a:ext cx="8106295" cy="501650"/>
          </a:xfrm>
        </p:spPr>
        <p:txBody>
          <a:bodyPr/>
          <a:lstStyle/>
          <a:p>
            <a:r>
              <a:rPr lang="fr-FR" sz="1000" b="1" dirty="0">
                <a:solidFill>
                  <a:schemeClr val="bg1"/>
                </a:solidFill>
              </a:rPr>
              <a:t>Atelier de formation sur les tests de diagnostic rapide antigéniques du SARS-CoV-2 – v3.0 | Assurer des résultats de qualité</a:t>
            </a:r>
          </a:p>
        </p:txBody>
      </p:sp>
    </p:spTree>
    <p:custDataLst>
      <p:tags r:id="rId1"/>
    </p:custDataLst>
    <p:extLst>
      <p:ext uri="{BB962C8B-B14F-4D97-AF65-F5344CB8AC3E}">
        <p14:creationId xmlns:p14="http://schemas.microsoft.com/office/powerpoint/2010/main" val="237148016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3C16B9F-E4DF-0B4D-8F6D-CDAE169A5E2D}"/>
              </a:ext>
            </a:extLst>
          </p:cNvPr>
          <p:cNvSpPr>
            <a:spLocks noGrp="1"/>
          </p:cNvSpPr>
          <p:nvPr>
            <p:ph type="title"/>
            <p:custDataLst>
              <p:tags r:id="rId1"/>
            </p:custDataLst>
          </p:nvPr>
        </p:nvSpPr>
        <p:spPr/>
        <p:txBody>
          <a:bodyPr rtlCol="0"/>
          <a:lstStyle/>
          <a:p>
            <a:pPr rtl="0"/>
            <a:r>
              <a:rPr lang="fr"/>
              <a:t>Des questions ?</a:t>
            </a:r>
          </a:p>
        </p:txBody>
      </p:sp>
      <p:sp>
        <p:nvSpPr>
          <p:cNvPr id="4" name="Slide Number Placeholder 3">
            <a:extLst>
              <a:ext uri="{FF2B5EF4-FFF2-40B4-BE49-F238E27FC236}">
                <a16:creationId xmlns:a16="http://schemas.microsoft.com/office/drawing/2014/main" id="{ABDB6F39-695C-004B-B1C1-C240CDD05DD7}"/>
              </a:ext>
            </a:extLst>
          </p:cNvPr>
          <p:cNvSpPr>
            <a:spLocks noGrp="1"/>
          </p:cNvSpPr>
          <p:nvPr>
            <p:ph type="sldNum" sz="quarter" idx="4294967295"/>
            <p:custDataLst>
              <p:tags r:id="rId2"/>
            </p:custDataLst>
          </p:nvPr>
        </p:nvSpPr>
        <p:spPr>
          <a:xfrm>
            <a:off x="9448800" y="6356350"/>
            <a:ext cx="2743200" cy="365125"/>
          </a:xfrm>
        </p:spPr>
        <p:txBody>
          <a:bodyPr rtlCol="0"/>
          <a:lstStyle/>
          <a:p>
            <a:pPr rtl="0"/>
            <a:fld id="{8B709DE2-93F8-7E45-91D0-E19ACC3ADA42}" type="slidenum">
              <a:rPr lang="en-US" smtClean="0"/>
              <a:t>28</a:t>
            </a:fld>
            <a:endParaRPr lang="en-US" dirty="0"/>
          </a:p>
        </p:txBody>
      </p:sp>
    </p:spTree>
    <p:extLst>
      <p:ext uri="{BB962C8B-B14F-4D97-AF65-F5344CB8AC3E}">
        <p14:creationId xmlns:p14="http://schemas.microsoft.com/office/powerpoint/2010/main" val="8926779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Google Shape;101;p2"/>
          <p:cNvSpPr txBox="1">
            <a:spLocks noGrp="1"/>
          </p:cNvSpPr>
          <p:nvPr>
            <p:ph type="title"/>
            <p:custDataLst>
              <p:tags r:id="rId2"/>
            </p:custDataLst>
          </p:nvPr>
        </p:nvSpPr>
        <p:spPr>
          <a:xfrm>
            <a:off x="838200" y="365126"/>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fr-FR"/>
              <a:t>Objectifs d’apprentissage</a:t>
            </a:r>
          </a:p>
        </p:txBody>
      </p:sp>
      <p:sp>
        <p:nvSpPr>
          <p:cNvPr id="102" name="Google Shape;102;p2"/>
          <p:cNvSpPr txBox="1">
            <a:spLocks noGrp="1"/>
          </p:cNvSpPr>
          <p:nvPr>
            <p:ph type="body" idx="1"/>
            <p:custDataLst>
              <p:tags r:id="rId3"/>
            </p:custDataLst>
          </p:nvPr>
        </p:nvSpPr>
        <p:spPr>
          <a:xfrm>
            <a:off x="838200" y="1736203"/>
            <a:ext cx="10515600" cy="4440760"/>
          </a:xfrm>
          <a:prstGeom prst="rect">
            <a:avLst/>
          </a:prstGeom>
          <a:noFill/>
          <a:ln>
            <a:noFill/>
          </a:ln>
        </p:spPr>
        <p:txBody>
          <a:bodyPr spcFirstLastPara="1" wrap="square" lIns="91425" tIns="45700" rIns="91425" bIns="45700" anchor="t" anchorCtr="0">
            <a:normAutofit/>
          </a:bodyPr>
          <a:lstStyle/>
          <a:p>
            <a:pPr marL="0" indent="0">
              <a:spcBef>
                <a:spcPts val="0"/>
              </a:spcBef>
              <a:buNone/>
            </a:pPr>
            <a:r>
              <a:rPr lang="fr-FR"/>
              <a:t>Au terme de ce module, vous serez à même de : </a:t>
            </a:r>
          </a:p>
          <a:p>
            <a:pPr marL="228600" lvl="0" indent="-228600" algn="l" rtl="0">
              <a:lnSpc>
                <a:spcPct val="100000"/>
              </a:lnSpc>
              <a:spcBef>
                <a:spcPts val="1000"/>
              </a:spcBef>
              <a:spcAft>
                <a:spcPts val="0"/>
              </a:spcAft>
              <a:buClr>
                <a:schemeClr val="accent1"/>
              </a:buClr>
              <a:buSzPts val="2000"/>
              <a:buChar char="•"/>
            </a:pPr>
            <a:r>
              <a:rPr lang="fr-FR"/>
              <a:t>définir l’assurance de la qualité (AQ) et ses principales composantes,</a:t>
            </a:r>
            <a:endParaRPr lang="fr-FR" dirty="0"/>
          </a:p>
          <a:p>
            <a:pPr marL="228600" lvl="0" indent="-228600" algn="l" rtl="0">
              <a:lnSpc>
                <a:spcPct val="100000"/>
              </a:lnSpc>
              <a:spcBef>
                <a:spcPts val="1000"/>
              </a:spcBef>
              <a:spcAft>
                <a:spcPts val="0"/>
              </a:spcAft>
              <a:buClr>
                <a:schemeClr val="accent1"/>
              </a:buClr>
              <a:buSzPts val="2000"/>
              <a:buChar char="•"/>
            </a:pPr>
            <a:r>
              <a:rPr lang="fr-FR"/>
              <a:t>décrire les sources des matériels de contrôle de la qualité (CQ),</a:t>
            </a:r>
            <a:endParaRPr lang="fr-FR" dirty="0"/>
          </a:p>
          <a:p>
            <a:pPr marL="228600" lvl="0" indent="-228600" algn="l" rtl="0">
              <a:lnSpc>
                <a:spcPct val="100000"/>
              </a:lnSpc>
              <a:spcBef>
                <a:spcPts val="1000"/>
              </a:spcBef>
              <a:spcAft>
                <a:spcPts val="0"/>
              </a:spcAft>
              <a:buClr>
                <a:schemeClr val="accent1"/>
              </a:buClr>
              <a:buSzPts val="2000"/>
              <a:buChar char="•"/>
            </a:pPr>
            <a:r>
              <a:rPr lang="fr-FR"/>
              <a:t>définir l’évaluation externe de la qualité (EEC) et ses principales composantes,</a:t>
            </a:r>
            <a:endParaRPr lang="fr-FR" dirty="0"/>
          </a:p>
          <a:p>
            <a:pPr marL="228600" indent="-228600"/>
            <a:r>
              <a:rPr lang="fr-FR"/>
              <a:t>décrire le processus des visites de supervision. </a:t>
            </a:r>
          </a:p>
          <a:p>
            <a:pPr marL="228600" lvl="0" indent="-101600" algn="l" rtl="0">
              <a:lnSpc>
                <a:spcPct val="100000"/>
              </a:lnSpc>
              <a:spcBef>
                <a:spcPts val="1000"/>
              </a:spcBef>
              <a:spcAft>
                <a:spcPts val="0"/>
              </a:spcAft>
              <a:buClr>
                <a:schemeClr val="accent1"/>
              </a:buClr>
              <a:buSzPts val="2000"/>
              <a:buNone/>
            </a:pPr>
            <a:endParaRPr lang="fr-FR"/>
          </a:p>
          <a:p>
            <a:pPr marL="228600" lvl="0" indent="-101600" algn="l" rtl="0">
              <a:lnSpc>
                <a:spcPct val="100000"/>
              </a:lnSpc>
              <a:spcBef>
                <a:spcPts val="1000"/>
              </a:spcBef>
              <a:spcAft>
                <a:spcPts val="0"/>
              </a:spcAft>
              <a:buClr>
                <a:schemeClr val="accent1"/>
              </a:buClr>
              <a:buSzPts val="2000"/>
              <a:buNone/>
            </a:pPr>
            <a:endParaRPr lang="fr-FR"/>
          </a:p>
        </p:txBody>
      </p:sp>
      <p:sp>
        <p:nvSpPr>
          <p:cNvPr id="103" name="Google Shape;103;p2"/>
          <p:cNvSpPr txBox="1">
            <a:spLocks noGrp="1"/>
          </p:cNvSpPr>
          <p:nvPr>
            <p:ph type="sldNum" idx="12"/>
            <p:custDataLst>
              <p:tags r:id="rId4"/>
            </p:custDataLst>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3</a:t>
            </a:fld>
            <a:endParaRPr lang="fr-FR" sz="1000"/>
          </a:p>
        </p:txBody>
      </p:sp>
      <p:sp>
        <p:nvSpPr>
          <p:cNvPr id="6" name="Footer Placeholder 3">
            <a:extLst>
              <a:ext uri="{FF2B5EF4-FFF2-40B4-BE49-F238E27FC236}">
                <a16:creationId xmlns:a16="http://schemas.microsoft.com/office/drawing/2014/main" id="{0988566B-AEE1-432B-A787-D5593E882810}"/>
              </a:ext>
            </a:extLst>
          </p:cNvPr>
          <p:cNvSpPr>
            <a:spLocks noGrp="1"/>
          </p:cNvSpPr>
          <p:nvPr>
            <p:ph type="ftr" sz="quarter" idx="11"/>
            <p:custDataLst>
              <p:tags r:id="rId5"/>
            </p:custDataLst>
          </p:nvPr>
        </p:nvSpPr>
        <p:spPr>
          <a:xfrm>
            <a:off x="838199" y="6356350"/>
            <a:ext cx="7952509" cy="501650"/>
          </a:xfrm>
        </p:spPr>
        <p:txBody>
          <a:bodyPr/>
          <a:lstStyle/>
          <a:p>
            <a:r>
              <a:rPr lang="fr-FR" dirty="0"/>
              <a:t>Atelier de formation sur les tests de diagnostic rapide antigéniques du SARS-CoV-2 – v3.0 | Assurer des résultats de qualité</a:t>
            </a:r>
          </a:p>
        </p:txBody>
      </p:sp>
    </p:spTree>
    <p:custDataLst>
      <p:tags r:id="rId1"/>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picture containing table&#10;&#10;Description automatically generated">
            <a:extLst>
              <a:ext uri="{FF2B5EF4-FFF2-40B4-BE49-F238E27FC236}">
                <a16:creationId xmlns:a16="http://schemas.microsoft.com/office/drawing/2014/main" id="{27185B5A-2F0D-8D49-8624-44E9F16B696D}"/>
              </a:ext>
            </a:extLst>
          </p:cNvPr>
          <p:cNvPicPr>
            <a:picLocks noChangeAspect="1"/>
          </p:cNvPicPr>
          <p:nvPr>
            <p:custDataLst>
              <p:tags r:id="rId1"/>
            </p:custDataLst>
          </p:nvPr>
        </p:nvPicPr>
        <p:blipFill>
          <a:blip r:embed="rId7"/>
          <a:stretch>
            <a:fillRect/>
          </a:stretch>
        </p:blipFill>
        <p:spPr>
          <a:xfrm>
            <a:off x="7194935" y="681037"/>
            <a:ext cx="5372922" cy="5372922"/>
          </a:xfrm>
          <a:prstGeom prst="rect">
            <a:avLst/>
          </a:prstGeom>
        </p:spPr>
      </p:pic>
      <p:sp>
        <p:nvSpPr>
          <p:cNvPr id="2" name="Title 1">
            <a:extLst>
              <a:ext uri="{FF2B5EF4-FFF2-40B4-BE49-F238E27FC236}">
                <a16:creationId xmlns:a16="http://schemas.microsoft.com/office/drawing/2014/main" id="{F9500738-71C5-9249-96CA-36528ECCDFFD}"/>
              </a:ext>
            </a:extLst>
          </p:cNvPr>
          <p:cNvSpPr>
            <a:spLocks noGrp="1"/>
          </p:cNvSpPr>
          <p:nvPr>
            <p:ph type="title"/>
            <p:custDataLst>
              <p:tags r:id="rId2"/>
            </p:custDataLst>
          </p:nvPr>
        </p:nvSpPr>
        <p:spPr/>
        <p:txBody>
          <a:bodyPr rtlCol="0"/>
          <a:lstStyle/>
          <a:p>
            <a:pPr rtl="0"/>
            <a:r>
              <a:rPr lang="fr-FR" b="1" dirty="0"/>
              <a:t>Assurance de la qualité (AQ)</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custDataLst>
              <p:tags r:id="rId3"/>
            </p:custDataLst>
          </p:nvPr>
        </p:nvSpPr>
        <p:spPr>
          <a:xfrm>
            <a:off x="838200" y="1736203"/>
            <a:ext cx="7195056" cy="4440760"/>
          </a:xfrm>
        </p:spPr>
        <p:txBody>
          <a:bodyPr rtlCol="0"/>
          <a:lstStyle/>
          <a:p>
            <a:pPr rtl="0" fontAlgn="base"/>
            <a:r>
              <a:rPr lang="fr-FR" dirty="0"/>
              <a:t>Le terme AQ désigne les processus mis en place pour garantir que les résultats issus d’un site d’analyse sont de qualité.</a:t>
            </a:r>
          </a:p>
          <a:p>
            <a:pPr rtl="0" fontAlgn="base"/>
            <a:r>
              <a:rPr lang="fr-FR" dirty="0"/>
              <a:t>Les résultats sont exacts, fiables, appropriés et fournis en temps utile.</a:t>
            </a:r>
          </a:p>
          <a:p>
            <a:pPr rtl="0" fontAlgn="base"/>
            <a:r>
              <a:rPr lang="fr-FR" dirty="0"/>
              <a:t>Les deux principales composantes de l’AQ sont :</a:t>
            </a:r>
          </a:p>
          <a:p>
            <a:pPr lvl="1" rtl="0" fontAlgn="base"/>
            <a:r>
              <a:rPr lang="fr-FR" b="1" dirty="0">
                <a:solidFill>
                  <a:srgbClr val="009AC9"/>
                </a:solidFill>
              </a:rPr>
              <a:t>le contrôle du processus </a:t>
            </a:r>
            <a:r>
              <a:rPr lang="fr-FR" dirty="0"/>
              <a:t>(contrôle de la qualité, QC) </a:t>
            </a:r>
          </a:p>
          <a:p>
            <a:pPr lvl="1" rtl="0" fontAlgn="base"/>
            <a:r>
              <a:rPr lang="fr-FR" b="1" dirty="0">
                <a:solidFill>
                  <a:srgbClr val="009AC9"/>
                </a:solidFill>
              </a:rPr>
              <a:t>l’évaluation</a:t>
            </a:r>
            <a:r>
              <a:rPr lang="fr-FR" dirty="0"/>
              <a:t> (évaluation externe de la qualité, EEC)</a:t>
            </a:r>
          </a:p>
          <a:p>
            <a:pPr rtl="0"/>
            <a:endParaRPr lang="fr-FR" dirty="0"/>
          </a:p>
          <a:p>
            <a:pPr rtl="0"/>
            <a:endParaRPr lang="fr-FR"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custDataLst>
              <p:tags r:id="rId4"/>
            </p:custDataLst>
          </p:nvPr>
        </p:nvSpPr>
        <p:spPr/>
        <p:txBody>
          <a:bodyPr rtlCol="0"/>
          <a:lstStyle/>
          <a:p>
            <a:pPr rtl="0"/>
            <a:fld id="{42D34DE6-22C6-0E40-B20E-F2D718CBADB2}" type="slidenum">
              <a:rPr lang="fr-FR" smtClean="0"/>
              <a:pPr rtl="0"/>
              <a:t>4</a:t>
            </a:fld>
            <a:endParaRPr lang="fr-FR" sz="1000"/>
          </a:p>
        </p:txBody>
      </p:sp>
      <p:sp>
        <p:nvSpPr>
          <p:cNvPr id="4" name="Footer Placeholder 3">
            <a:extLst>
              <a:ext uri="{FF2B5EF4-FFF2-40B4-BE49-F238E27FC236}">
                <a16:creationId xmlns:a16="http://schemas.microsoft.com/office/drawing/2014/main" id="{C3F1FD7E-D142-7C71-AFD4-95560C1A7BC3}"/>
              </a:ext>
            </a:extLst>
          </p:cNvPr>
          <p:cNvSpPr>
            <a:spLocks noGrp="1"/>
          </p:cNvSpPr>
          <p:nvPr>
            <p:ph type="ftr" sz="quarter" idx="11"/>
            <p:custDataLst>
              <p:tags r:id="rId5"/>
            </p:custDataLst>
          </p:nvPr>
        </p:nvSpPr>
        <p:spPr>
          <a:xfrm>
            <a:off x="838199" y="6356350"/>
            <a:ext cx="7952509" cy="501650"/>
          </a:xfrm>
        </p:spPr>
        <p:txBody>
          <a:bodyPr/>
          <a:lstStyle/>
          <a:p>
            <a:r>
              <a:rPr lang="fr-FR" dirty="0"/>
              <a:t>Atelier de formation sur les tests de diagnostic rapide antigéniques du SARS-CoV-2 – v3.0 | Assurer des résultats de qualité</a:t>
            </a:r>
          </a:p>
        </p:txBody>
      </p:sp>
    </p:spTree>
    <p:extLst>
      <p:ext uri="{BB962C8B-B14F-4D97-AF65-F5344CB8AC3E}">
        <p14:creationId xmlns:p14="http://schemas.microsoft.com/office/powerpoint/2010/main" val="8754334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custDataLst>
              <p:tags r:id="rId1"/>
            </p:custDataLst>
          </p:nvPr>
        </p:nvSpPr>
        <p:spPr/>
        <p:txBody>
          <a:bodyPr rtlCol="0"/>
          <a:lstStyle/>
          <a:p>
            <a:pPr rtl="0"/>
            <a:r>
              <a:rPr lang="fr-FR" dirty="0"/>
              <a:t>Déploiement de l’AQ</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custDataLst>
              <p:tags r:id="rId2"/>
            </p:custDataLst>
          </p:nvPr>
        </p:nvSpPr>
        <p:spPr/>
        <p:txBody>
          <a:bodyPr rtlCol="0">
            <a:normAutofit/>
          </a:bodyPr>
          <a:lstStyle/>
          <a:p>
            <a:r>
              <a:rPr lang="fr-FR" dirty="0"/>
              <a:t>Les TDR-Ag du SARS-CoV-2 devant être rapidement déployés, il est possible qu’un système d’AQ complet ne soit pas en place au moment du lancement des tests.</a:t>
            </a:r>
          </a:p>
          <a:p>
            <a:pPr rtl="0"/>
            <a:r>
              <a:rPr lang="fr-FR" dirty="0"/>
              <a:t>Par conséquent, pour optimiser la qualité, il est essentiel que des TDR de bonne qualité soient achetés, puis transportés et stockés selon les instructions du fabricant.</a:t>
            </a:r>
          </a:p>
          <a:p>
            <a:pPr rtl="0"/>
            <a:r>
              <a:rPr lang="fr-FR" dirty="0"/>
              <a:t>Les utilisateurs doivent être formés et supervisés, avec en place un mécanisme leur permettant de faire part de leurs préoccupations/problèmes.</a:t>
            </a:r>
          </a:p>
          <a:p>
            <a:pPr rtl="0"/>
            <a:r>
              <a:rPr lang="fr-FR" dirty="0"/>
              <a:t>Les principales composantes de l’AQ devraient être introduites dans l’ordre suivant :</a:t>
            </a:r>
          </a:p>
          <a:p>
            <a:pPr marL="800100" lvl="1" indent="-342900" rtl="0">
              <a:buFont typeface="+mj-lt"/>
              <a:buAutoNum type="arabicPeriod"/>
            </a:pPr>
            <a:r>
              <a:rPr lang="fr-FR" dirty="0"/>
              <a:t>Contrôle de la qualité</a:t>
            </a:r>
          </a:p>
          <a:p>
            <a:pPr marL="800100" lvl="1" indent="-342900" rtl="0">
              <a:buFont typeface="+mj-lt"/>
              <a:buAutoNum type="arabicPeriod"/>
            </a:pPr>
            <a:r>
              <a:rPr lang="fr-FR" dirty="0"/>
              <a:t>Visites de supervision</a:t>
            </a:r>
          </a:p>
          <a:p>
            <a:pPr marL="800100" lvl="1" indent="-342900" rtl="0">
              <a:buFont typeface="+mj-lt"/>
              <a:buAutoNum type="arabicPeriod"/>
            </a:pPr>
            <a:r>
              <a:rPr lang="fr-FR" dirty="0"/>
              <a:t>Contrôle des lots (ou vérification des nouveaux lots) des nouveaux kits.</a:t>
            </a:r>
          </a:p>
          <a:p>
            <a:pPr marL="800100" lvl="1" indent="-342900" rtl="0">
              <a:buFont typeface="+mj-lt"/>
              <a:buAutoNum type="arabicPeriod"/>
            </a:pPr>
            <a:r>
              <a:rPr lang="fr-FR" dirty="0"/>
              <a:t>Test d’aptitude</a:t>
            </a:r>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custDataLst>
              <p:tags r:id="rId3"/>
            </p:custDataLst>
          </p:nvPr>
        </p:nvSpPr>
        <p:spPr/>
        <p:txBody>
          <a:bodyPr rtlCol="0"/>
          <a:lstStyle/>
          <a:p>
            <a:pPr rtl="0"/>
            <a:fld id="{42D34DE6-22C6-0E40-B20E-F2D718CBADB2}" type="slidenum">
              <a:rPr lang="fr-FR" smtClean="0"/>
              <a:pPr rtl="0"/>
              <a:t>5</a:t>
            </a:fld>
            <a:endParaRPr lang="fr-FR" sz="1000"/>
          </a:p>
        </p:txBody>
      </p:sp>
      <p:sp>
        <p:nvSpPr>
          <p:cNvPr id="4" name="Footer Placeholder 3">
            <a:extLst>
              <a:ext uri="{FF2B5EF4-FFF2-40B4-BE49-F238E27FC236}">
                <a16:creationId xmlns:a16="http://schemas.microsoft.com/office/drawing/2014/main" id="{7DC1478F-5BE1-D7CB-8E7A-A0BA50544F0D}"/>
              </a:ext>
            </a:extLst>
          </p:cNvPr>
          <p:cNvSpPr>
            <a:spLocks noGrp="1"/>
          </p:cNvSpPr>
          <p:nvPr>
            <p:ph type="ftr" sz="quarter" idx="11"/>
            <p:custDataLst>
              <p:tags r:id="rId4"/>
            </p:custDataLst>
          </p:nvPr>
        </p:nvSpPr>
        <p:spPr>
          <a:xfrm>
            <a:off x="838199" y="6356350"/>
            <a:ext cx="7952509" cy="501650"/>
          </a:xfrm>
        </p:spPr>
        <p:txBody>
          <a:bodyPr/>
          <a:lstStyle/>
          <a:p>
            <a:r>
              <a:rPr lang="fr-FR" dirty="0"/>
              <a:t>Atelier de formation sur les tests de diagnostic rapide antigéniques du SARS-CoV-2 – v3.0 | Assurer des résultats de qualité</a:t>
            </a:r>
          </a:p>
        </p:txBody>
      </p:sp>
    </p:spTree>
    <p:extLst>
      <p:ext uri="{BB962C8B-B14F-4D97-AF65-F5344CB8AC3E}">
        <p14:creationId xmlns:p14="http://schemas.microsoft.com/office/powerpoint/2010/main" val="3701454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custDataLst>
              <p:tags r:id="rId1"/>
            </p:custDataLst>
          </p:nvPr>
        </p:nvSpPr>
        <p:spPr/>
        <p:txBody>
          <a:bodyPr rtlCol="0"/>
          <a:lstStyle/>
          <a:p>
            <a:pPr rtl="0"/>
            <a:r>
              <a:rPr lang="fr-FR"/>
              <a:t>Contrôle de la qualité (CQ) (1)</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custDataLst>
              <p:tags r:id="rId2"/>
            </p:custDataLst>
          </p:nvPr>
        </p:nvSpPr>
        <p:spPr/>
        <p:txBody>
          <a:bodyPr rtlCol="0"/>
          <a:lstStyle/>
          <a:p>
            <a:pPr rtl="0"/>
            <a:r>
              <a:rPr lang="fr-FR" dirty="0"/>
              <a:t>Le CQ implique l’évaluation ou le suivi </a:t>
            </a:r>
            <a:r>
              <a:rPr lang="fr-FR" b="1" dirty="0">
                <a:solidFill>
                  <a:srgbClr val="009AC9"/>
                </a:solidFill>
              </a:rPr>
              <a:t>continu </a:t>
            </a:r>
            <a:r>
              <a:rPr lang="fr-FR" dirty="0"/>
              <a:t>et </a:t>
            </a:r>
            <a:r>
              <a:rPr lang="fr-FR" b="1" dirty="0">
                <a:solidFill>
                  <a:srgbClr val="009AC9"/>
                </a:solidFill>
              </a:rPr>
              <a:t>permanent </a:t>
            </a:r>
            <a:r>
              <a:rPr lang="fr-FR" dirty="0"/>
              <a:t>des caractéristiques techniques du TDR-Ag du SARS-CoV-2 pour s’assurer qu’il fonctionne selon les spécifications requises pour un diagnostic précis.</a:t>
            </a:r>
          </a:p>
          <a:p>
            <a:pPr rtl="0"/>
            <a:r>
              <a:rPr lang="fr-FR" dirty="0"/>
              <a:t>Le CQ comporte des échantillons dont le résultat </a:t>
            </a:r>
            <a:r>
              <a:rPr lang="fr-FR" b="1" dirty="0">
                <a:solidFill>
                  <a:srgbClr val="009AC9"/>
                </a:solidFill>
              </a:rPr>
              <a:t>POSITIF </a:t>
            </a:r>
            <a:r>
              <a:rPr lang="fr-FR" dirty="0"/>
              <a:t>ou </a:t>
            </a:r>
            <a:r>
              <a:rPr lang="fr-FR" b="1" dirty="0">
                <a:solidFill>
                  <a:srgbClr val="009AC9"/>
                </a:solidFill>
              </a:rPr>
              <a:t>NÉGATIF </a:t>
            </a:r>
            <a:r>
              <a:rPr lang="fr-FR" dirty="0"/>
              <a:t>est connu et qui sont testés avec des lots d’échantillons de patients.</a:t>
            </a:r>
          </a:p>
          <a:p>
            <a:pPr rtl="0"/>
            <a:r>
              <a:rPr lang="fr-FR" dirty="0"/>
              <a:t>Les résultats du CQ sont analysés et comparés aux résultats escomptés.</a:t>
            </a:r>
          </a:p>
          <a:p>
            <a:pPr rtl="0"/>
            <a:r>
              <a:rPr lang="fr-FR" dirty="0"/>
              <a:t>Si les résultats du CQ ne correspondent pas aux résultats escomptés, </a:t>
            </a:r>
            <a:r>
              <a:rPr lang="fr-FR" b="1" dirty="0">
                <a:solidFill>
                  <a:srgbClr val="009AC9"/>
                </a:solidFill>
              </a:rPr>
              <a:t>le CQ n’est pas concluant</a:t>
            </a:r>
            <a:r>
              <a:rPr lang="fr-FR" dirty="0"/>
              <a:t>. Des enquêtes et des mesures correctives sont nécessaires. </a:t>
            </a:r>
          </a:p>
          <a:p>
            <a:pPr rtl="0"/>
            <a:r>
              <a:rPr lang="fr-FR" b="1" dirty="0">
                <a:solidFill>
                  <a:srgbClr val="009AC9"/>
                </a:solidFill>
              </a:rPr>
              <a:t>Les résultats des tests des patients ne peuvent pas être communiqués si le CQ n’est pas concluant.</a:t>
            </a:r>
          </a:p>
          <a:p>
            <a:pPr rtl="0"/>
            <a:endParaRPr lang="fr-FR" dirty="0"/>
          </a:p>
          <a:p>
            <a:pPr rtl="0"/>
            <a:endParaRPr lang="fr-FR"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custDataLst>
              <p:tags r:id="rId3"/>
            </p:custDataLst>
          </p:nvPr>
        </p:nvSpPr>
        <p:spPr/>
        <p:txBody>
          <a:bodyPr rtlCol="0"/>
          <a:lstStyle/>
          <a:p>
            <a:pPr rtl="0"/>
            <a:fld id="{42D34DE6-22C6-0E40-B20E-F2D718CBADB2}" type="slidenum">
              <a:rPr lang="fr-FR" smtClean="0"/>
              <a:pPr rtl="0"/>
              <a:t>6</a:t>
            </a:fld>
            <a:endParaRPr lang="fr-FR" sz="1000"/>
          </a:p>
        </p:txBody>
      </p:sp>
      <p:sp>
        <p:nvSpPr>
          <p:cNvPr id="4" name="Footer Placeholder 3">
            <a:extLst>
              <a:ext uri="{FF2B5EF4-FFF2-40B4-BE49-F238E27FC236}">
                <a16:creationId xmlns:a16="http://schemas.microsoft.com/office/drawing/2014/main" id="{A0BF4864-B352-6C61-6B76-181477052E88}"/>
              </a:ext>
            </a:extLst>
          </p:cNvPr>
          <p:cNvSpPr>
            <a:spLocks noGrp="1"/>
          </p:cNvSpPr>
          <p:nvPr>
            <p:ph type="ftr" sz="quarter" idx="11"/>
            <p:custDataLst>
              <p:tags r:id="rId4"/>
            </p:custDataLst>
          </p:nvPr>
        </p:nvSpPr>
        <p:spPr>
          <a:xfrm>
            <a:off x="838199" y="6356350"/>
            <a:ext cx="7952509" cy="501650"/>
          </a:xfrm>
        </p:spPr>
        <p:txBody>
          <a:bodyPr/>
          <a:lstStyle/>
          <a:p>
            <a:r>
              <a:rPr lang="fr-FR" dirty="0"/>
              <a:t>Atelier de formation sur les tests de diagnostic rapide antigéniques du SARS-CoV-2 – v3.0 | Assurer des résultats de qualité</a:t>
            </a:r>
          </a:p>
        </p:txBody>
      </p:sp>
    </p:spTree>
    <p:extLst>
      <p:ext uri="{BB962C8B-B14F-4D97-AF65-F5344CB8AC3E}">
        <p14:creationId xmlns:p14="http://schemas.microsoft.com/office/powerpoint/2010/main" val="10771416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custDataLst>
              <p:tags r:id="rId1"/>
            </p:custDataLst>
          </p:nvPr>
        </p:nvSpPr>
        <p:spPr/>
        <p:txBody>
          <a:bodyPr rtlCol="0"/>
          <a:lstStyle/>
          <a:p>
            <a:pPr rtl="0"/>
            <a:r>
              <a:rPr lang="fr-FR"/>
              <a:t>Contrôle de la qualité (CQ) (2)</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custDataLst>
              <p:tags r:id="rId2"/>
            </p:custDataLst>
          </p:nvPr>
        </p:nvSpPr>
        <p:spPr>
          <a:xfrm>
            <a:off x="838200" y="1736203"/>
            <a:ext cx="10515599" cy="4440760"/>
          </a:xfrm>
        </p:spPr>
        <p:txBody>
          <a:bodyPr rtlCol="0">
            <a:normAutofit/>
          </a:bodyPr>
          <a:lstStyle/>
          <a:p>
            <a:pPr fontAlgn="base"/>
            <a:r>
              <a:rPr lang="fr-FR" dirty="0"/>
              <a:t>Les matériels de CQ peuvent être fournis avec le kit de TDR-Ag du SARS-CoV-2.</a:t>
            </a:r>
          </a:p>
          <a:p>
            <a:pPr rtl="0" fontAlgn="base"/>
            <a:r>
              <a:rPr lang="fr-FR" dirty="0"/>
              <a:t>Si les matériels de CQ ne sont pas fournis avec le kit :</a:t>
            </a:r>
          </a:p>
          <a:p>
            <a:pPr lvl="1" rtl="0" fontAlgn="base"/>
            <a:r>
              <a:rPr lang="fr-FR" dirty="0"/>
              <a:t>Ils peuvent être achetés auprès du fournisseur du kit de TDR-Ag du SARS-CoV-2 ou d’un fournisseur tiers.</a:t>
            </a:r>
          </a:p>
          <a:p>
            <a:pPr lvl="1" fontAlgn="base"/>
            <a:r>
              <a:rPr lang="fr-FR" dirty="0"/>
              <a:t>Ils peuvent être obtenus auprès de laboratoires centraux ou de référence (par exemple, des matériels de contrôle standardisés ou fabriqués en interne par la mise en commun d’échantillons provenant de différents patients). Cependant, les meilleures options pour la préparation, la caractérisation et la conservation des matériels de CQ pour les TDR-Ag du SARS-CoV-2 n’ont pas encore été déterminées.</a:t>
            </a:r>
          </a:p>
          <a:p>
            <a:pPr rtl="0" fontAlgn="base"/>
            <a:r>
              <a:rPr lang="fr-FR" dirty="0"/>
              <a:t>Actuellement, il est recommandé d’utiliser les matériels de CQ fournis par le fabricant pour évaluer les résultats des tests avant le déploiement initial des TDR, de manière intermittente (par exemple, pour l’évaluation de nouveaux lots et lors des visites de supervision), et pour examiner tous les problèmes ou préoccupations.</a:t>
            </a:r>
          </a:p>
          <a:p>
            <a:pPr rtl="0"/>
            <a:endParaRPr lang="fr-FR"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custDataLst>
              <p:tags r:id="rId3"/>
            </p:custDataLst>
          </p:nvPr>
        </p:nvSpPr>
        <p:spPr/>
        <p:txBody>
          <a:bodyPr rtlCol="0"/>
          <a:lstStyle/>
          <a:p>
            <a:pPr rtl="0"/>
            <a:fld id="{42D34DE6-22C6-0E40-B20E-F2D718CBADB2}" type="slidenum">
              <a:rPr lang="fr-FR" smtClean="0"/>
              <a:pPr rtl="0"/>
              <a:t>7</a:t>
            </a:fld>
            <a:endParaRPr lang="fr-FR" sz="1000"/>
          </a:p>
        </p:txBody>
      </p:sp>
      <p:sp>
        <p:nvSpPr>
          <p:cNvPr id="4" name="Footer Placeholder 3">
            <a:extLst>
              <a:ext uri="{FF2B5EF4-FFF2-40B4-BE49-F238E27FC236}">
                <a16:creationId xmlns:a16="http://schemas.microsoft.com/office/drawing/2014/main" id="{95A0010C-63AD-BB11-8B8B-93E8A555BBDC}"/>
              </a:ext>
            </a:extLst>
          </p:cNvPr>
          <p:cNvSpPr>
            <a:spLocks noGrp="1"/>
          </p:cNvSpPr>
          <p:nvPr>
            <p:ph type="ftr" sz="quarter" idx="11"/>
            <p:custDataLst>
              <p:tags r:id="rId4"/>
            </p:custDataLst>
          </p:nvPr>
        </p:nvSpPr>
        <p:spPr>
          <a:xfrm>
            <a:off x="838199" y="6356350"/>
            <a:ext cx="7952509" cy="501650"/>
          </a:xfrm>
        </p:spPr>
        <p:txBody>
          <a:bodyPr/>
          <a:lstStyle/>
          <a:p>
            <a:r>
              <a:rPr lang="fr-FR" dirty="0"/>
              <a:t>Atelier de formation sur les tests de diagnostic rapide antigéniques du SARS-CoV-2 – v3.0 | Assurer des résultats de qualité</a:t>
            </a:r>
          </a:p>
        </p:txBody>
      </p:sp>
    </p:spTree>
    <p:extLst>
      <p:ext uri="{BB962C8B-B14F-4D97-AF65-F5344CB8AC3E}">
        <p14:creationId xmlns:p14="http://schemas.microsoft.com/office/powerpoint/2010/main" val="269399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custDataLst>
              <p:tags r:id="rId1"/>
            </p:custDataLst>
          </p:nvPr>
        </p:nvSpPr>
        <p:spPr/>
        <p:txBody>
          <a:bodyPr rtlCol="0"/>
          <a:lstStyle/>
          <a:p>
            <a:pPr rtl="0"/>
            <a:r>
              <a:rPr lang="fr-FR"/>
              <a:t>Contrôle de la qualité (CQ) (3)</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custDataLst>
              <p:tags r:id="rId2"/>
            </p:custDataLst>
          </p:nvPr>
        </p:nvSpPr>
        <p:spPr/>
        <p:txBody>
          <a:bodyPr rtlCol="0"/>
          <a:lstStyle/>
          <a:p>
            <a:pPr rtl="0" fontAlgn="base"/>
            <a:endParaRPr lang="fr-FR" dirty="0"/>
          </a:p>
          <a:p>
            <a:pPr rtl="0" fontAlgn="base"/>
            <a:r>
              <a:rPr lang="fr-FR" dirty="0"/>
              <a:t>Le CQ doit être effectué régulièrement conformément aux instructions du fabricant et à la politique nationale. </a:t>
            </a:r>
          </a:p>
          <a:p>
            <a:pPr rtl="0" fontAlgn="base"/>
            <a:r>
              <a:rPr lang="fr-FR" dirty="0"/>
              <a:t>Il est conseillé d’effectuer le CQ au moins une fois par semaine ou plus fréquemment si un grand nombre de tests ont été réalisés sur le site. </a:t>
            </a:r>
          </a:p>
          <a:p>
            <a:pPr rtl="0"/>
            <a:endParaRPr lang="fr-FR" dirty="0"/>
          </a:p>
          <a:p>
            <a:pPr rtl="0"/>
            <a:endParaRPr lang="fr-FR"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custDataLst>
              <p:tags r:id="rId3"/>
            </p:custDataLst>
          </p:nvPr>
        </p:nvSpPr>
        <p:spPr/>
        <p:txBody>
          <a:bodyPr rtlCol="0"/>
          <a:lstStyle/>
          <a:p>
            <a:pPr rtl="0"/>
            <a:fld id="{42D34DE6-22C6-0E40-B20E-F2D718CBADB2}" type="slidenum">
              <a:rPr lang="fr-FR" smtClean="0"/>
              <a:pPr rtl="0"/>
              <a:t>8</a:t>
            </a:fld>
            <a:endParaRPr lang="fr-FR" sz="1000"/>
          </a:p>
        </p:txBody>
      </p:sp>
      <p:grpSp>
        <p:nvGrpSpPr>
          <p:cNvPr id="6" name="Group 5">
            <a:extLst>
              <a:ext uri="{FF2B5EF4-FFF2-40B4-BE49-F238E27FC236}">
                <a16:creationId xmlns:a16="http://schemas.microsoft.com/office/drawing/2014/main" id="{0935CA87-8EED-7041-967E-CCA77971D3A2}"/>
              </a:ext>
            </a:extLst>
          </p:cNvPr>
          <p:cNvGrpSpPr/>
          <p:nvPr>
            <p:custDataLst>
              <p:tags r:id="rId4"/>
            </p:custDataLst>
          </p:nvPr>
        </p:nvGrpSpPr>
        <p:grpSpPr>
          <a:xfrm>
            <a:off x="8020164" y="1403902"/>
            <a:ext cx="3924069" cy="596348"/>
            <a:chOff x="7861998" y="1527451"/>
            <a:chExt cx="3924069" cy="596348"/>
          </a:xfrm>
        </p:grpSpPr>
        <p:sp>
          <p:nvSpPr>
            <p:cNvPr id="7" name="TextBox 6">
              <a:extLst>
                <a:ext uri="{FF2B5EF4-FFF2-40B4-BE49-F238E27FC236}">
                  <a16:creationId xmlns:a16="http://schemas.microsoft.com/office/drawing/2014/main" id="{20B5E95B-2ADD-944D-860C-93429472C9E9}"/>
                </a:ext>
              </a:extLst>
            </p:cNvPr>
            <p:cNvSpPr txBox="1"/>
            <p:nvPr/>
          </p:nvSpPr>
          <p:spPr>
            <a:xfrm>
              <a:off x="8387592" y="1611696"/>
              <a:ext cx="3398475" cy="430887"/>
            </a:xfrm>
            <a:prstGeom prst="rect">
              <a:avLst/>
            </a:prstGeom>
            <a:solidFill>
              <a:schemeClr val="tx1"/>
            </a:solidFill>
          </p:spPr>
          <p:txBody>
            <a:bodyPr wrap="square" rtlCol="0">
              <a:spAutoFit/>
            </a:bodyPr>
            <a:lstStyle/>
            <a:p>
              <a:pPr rtl="0"/>
              <a:r>
                <a:rPr lang="fr-FR" sz="1100" dirty="0">
                  <a:solidFill>
                    <a:srgbClr val="FFFFFF"/>
                  </a:solidFill>
                  <a:ea typeface="Calibri" charset="0"/>
                  <a:cs typeface="Calibri" charset="0"/>
                </a:rPr>
                <a:t>À adapter en fonction des directives en vigueur dans votre pays.</a:t>
              </a:r>
              <a:endParaRPr lang="fr-FR" altLang="en-US" sz="1100" u="sng" dirty="0">
                <a:solidFill>
                  <a:srgbClr val="FFFFFF"/>
                </a:solidFill>
                <a:ea typeface="Calibri" charset="0"/>
                <a:cs typeface="Calibri" charset="0"/>
              </a:endParaRPr>
            </a:p>
          </p:txBody>
        </p:sp>
        <p:sp>
          <p:nvSpPr>
            <p:cNvPr id="8" name="Oval 7">
              <a:extLst>
                <a:ext uri="{FF2B5EF4-FFF2-40B4-BE49-F238E27FC236}">
                  <a16:creationId xmlns:a16="http://schemas.microsoft.com/office/drawing/2014/main" id="{FB769B47-91B9-9240-87AE-4CD90CCEC3E1}"/>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FR"/>
            </a:p>
          </p:txBody>
        </p:sp>
        <p:pic>
          <p:nvPicPr>
            <p:cNvPr id="9" name="Graphic 8" descr="Pencil">
              <a:extLst>
                <a:ext uri="{FF2B5EF4-FFF2-40B4-BE49-F238E27FC236}">
                  <a16:creationId xmlns:a16="http://schemas.microsoft.com/office/drawing/2014/main" id="{25BE39AE-BF22-7B4C-AE76-5754ACC43CCD}"/>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7983941" y="1649394"/>
              <a:ext cx="352462" cy="352462"/>
            </a:xfrm>
            <a:prstGeom prst="rect">
              <a:avLst/>
            </a:prstGeom>
          </p:spPr>
        </p:pic>
      </p:grpSp>
      <p:sp>
        <p:nvSpPr>
          <p:cNvPr id="4" name="Footer Placeholder 3">
            <a:extLst>
              <a:ext uri="{FF2B5EF4-FFF2-40B4-BE49-F238E27FC236}">
                <a16:creationId xmlns:a16="http://schemas.microsoft.com/office/drawing/2014/main" id="{9D798D2C-5FDF-BA2C-0D2C-934D1D06E125}"/>
              </a:ext>
            </a:extLst>
          </p:cNvPr>
          <p:cNvSpPr>
            <a:spLocks noGrp="1"/>
          </p:cNvSpPr>
          <p:nvPr>
            <p:ph type="ftr" sz="quarter" idx="11"/>
            <p:custDataLst>
              <p:tags r:id="rId5"/>
            </p:custDataLst>
          </p:nvPr>
        </p:nvSpPr>
        <p:spPr>
          <a:xfrm>
            <a:off x="838199" y="6356350"/>
            <a:ext cx="7952509" cy="501650"/>
          </a:xfrm>
        </p:spPr>
        <p:txBody>
          <a:bodyPr/>
          <a:lstStyle/>
          <a:p>
            <a:r>
              <a:rPr lang="fr-FR" dirty="0"/>
              <a:t>Atelier de formation sur les tests de diagnostic rapide antigéniques du SARS-CoV-2 – v3.0 | Assurer des résultats de qualité</a:t>
            </a:r>
          </a:p>
        </p:txBody>
      </p:sp>
    </p:spTree>
    <p:extLst>
      <p:ext uri="{BB962C8B-B14F-4D97-AF65-F5344CB8AC3E}">
        <p14:creationId xmlns:p14="http://schemas.microsoft.com/office/powerpoint/2010/main" val="38156918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custDataLst>
              <p:tags r:id="rId1"/>
            </p:custDataLst>
          </p:nvPr>
        </p:nvSpPr>
        <p:spPr/>
        <p:txBody>
          <a:bodyPr rtlCol="0"/>
          <a:lstStyle/>
          <a:p>
            <a:pPr rtl="0"/>
            <a:r>
              <a:rPr lang="fr-FR" dirty="0"/>
              <a:t>Contrôle de nouveaux lots</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custDataLst>
              <p:tags r:id="rId2"/>
            </p:custDataLst>
          </p:nvPr>
        </p:nvSpPr>
        <p:spPr>
          <a:xfrm>
            <a:off x="838200" y="1736202"/>
            <a:ext cx="10515600" cy="4756671"/>
          </a:xfrm>
        </p:spPr>
        <p:txBody>
          <a:bodyPr rtlCol="0">
            <a:noAutofit/>
          </a:bodyPr>
          <a:lstStyle/>
          <a:p>
            <a:r>
              <a:rPr lang="fr-FR" dirty="0"/>
              <a:t>Au moment de l’achat, les TDR-Ag du SARS-CoV-2 devraient être vérifiés en procédant à un contrôle des lots, c’est-à-dire en évaluant les caractéristiques techniques des lots avant leur déploiement sur le terrain.</a:t>
            </a:r>
          </a:p>
          <a:p>
            <a:r>
              <a:rPr lang="fr-FR" dirty="0"/>
              <a:t>La vérification des nouveaux lots permet de s’assurer que le TDR-Ag du SARS-CoV-2 livré sur le terrain fonctionne conformément aux spécifications du fabricant.</a:t>
            </a:r>
          </a:p>
          <a:p>
            <a:pPr rtl="0"/>
            <a:r>
              <a:rPr lang="fr-FR" dirty="0"/>
              <a:t>La vérification des nouveaux lots est généralement effectuée en laboratoire, selon des procédures normalisées et à l’aide de matériel de CQ (contrôles positifs et négatifs).</a:t>
            </a:r>
          </a:p>
          <a:p>
            <a:pPr rtl="0"/>
            <a:r>
              <a:rPr lang="fr-FR" dirty="0"/>
              <a:t>Au moins cinq échantillons (trois positifs et deux négatifs) devraient être testés pour chaque nouveau lot.</a:t>
            </a:r>
          </a:p>
          <a:p>
            <a:pPr rtl="0"/>
            <a:r>
              <a:rPr lang="fr-FR" dirty="0"/>
              <a:t>La vérification des nouveaux lots peut être effectuée à l’aide des matériels de CQ.</a:t>
            </a:r>
          </a:p>
          <a:p>
            <a:pPr rtl="0"/>
            <a:endParaRPr lang="fr-FR"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custDataLst>
              <p:tags r:id="rId3"/>
            </p:custDataLst>
          </p:nvPr>
        </p:nvSpPr>
        <p:spPr/>
        <p:txBody>
          <a:bodyPr rtlCol="0"/>
          <a:lstStyle/>
          <a:p>
            <a:pPr rtl="0"/>
            <a:fld id="{42D34DE6-22C6-0E40-B20E-F2D718CBADB2}" type="slidenum">
              <a:rPr lang="fr-FR" smtClean="0"/>
              <a:pPr/>
              <a:t>9</a:t>
            </a:fld>
            <a:endParaRPr lang="fr-FR" sz="1000"/>
          </a:p>
        </p:txBody>
      </p:sp>
      <p:grpSp>
        <p:nvGrpSpPr>
          <p:cNvPr id="14" name="Group 13">
            <a:extLst>
              <a:ext uri="{FF2B5EF4-FFF2-40B4-BE49-F238E27FC236}">
                <a16:creationId xmlns:a16="http://schemas.microsoft.com/office/drawing/2014/main" id="{92D05A02-11F0-47C0-90FB-FD37ECF7A145}"/>
              </a:ext>
            </a:extLst>
          </p:cNvPr>
          <p:cNvGrpSpPr/>
          <p:nvPr>
            <p:custDataLst>
              <p:tags r:id="rId4"/>
            </p:custDataLst>
          </p:nvPr>
        </p:nvGrpSpPr>
        <p:grpSpPr>
          <a:xfrm>
            <a:off x="8020164" y="908624"/>
            <a:ext cx="3924069" cy="596348"/>
            <a:chOff x="7861998" y="1527451"/>
            <a:chExt cx="3924069" cy="596348"/>
          </a:xfrm>
        </p:grpSpPr>
        <p:sp>
          <p:nvSpPr>
            <p:cNvPr id="16" name="TextBox 15">
              <a:extLst>
                <a:ext uri="{FF2B5EF4-FFF2-40B4-BE49-F238E27FC236}">
                  <a16:creationId xmlns:a16="http://schemas.microsoft.com/office/drawing/2014/main" id="{E16936C6-EFBE-4819-9278-8F760D42CA65}"/>
                </a:ext>
              </a:extLst>
            </p:cNvPr>
            <p:cNvSpPr txBox="1"/>
            <p:nvPr/>
          </p:nvSpPr>
          <p:spPr>
            <a:xfrm>
              <a:off x="8387592" y="1611696"/>
              <a:ext cx="3398475" cy="430887"/>
            </a:xfrm>
            <a:prstGeom prst="rect">
              <a:avLst/>
            </a:prstGeom>
            <a:solidFill>
              <a:schemeClr val="tx1"/>
            </a:solidFill>
          </p:spPr>
          <p:txBody>
            <a:bodyPr wrap="square" rtlCol="0">
              <a:spAutoFit/>
            </a:bodyPr>
            <a:lstStyle/>
            <a:p>
              <a:pPr rtl="0"/>
              <a:r>
                <a:rPr lang="fr-FR" sz="1100" dirty="0">
                  <a:solidFill>
                    <a:srgbClr val="FFFFFF"/>
                  </a:solidFill>
                  <a:ea typeface="Calibri" charset="0"/>
                  <a:cs typeface="Calibri" charset="0"/>
                </a:rPr>
                <a:t>À adapter en fonction des directives en vigueur dans votre pays.</a:t>
              </a:r>
              <a:endParaRPr lang="fr-FR" altLang="en-US" sz="1100" u="sng" dirty="0">
                <a:solidFill>
                  <a:srgbClr val="FFFFFF"/>
                </a:solidFill>
                <a:ea typeface="Calibri" charset="0"/>
                <a:cs typeface="Calibri" charset="0"/>
              </a:endParaRPr>
            </a:p>
          </p:txBody>
        </p:sp>
        <p:sp>
          <p:nvSpPr>
            <p:cNvPr id="17" name="Oval 16">
              <a:extLst>
                <a:ext uri="{FF2B5EF4-FFF2-40B4-BE49-F238E27FC236}">
                  <a16:creationId xmlns:a16="http://schemas.microsoft.com/office/drawing/2014/main" id="{119EA781-791E-4C77-99D4-219874C29076}"/>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FR"/>
            </a:p>
          </p:txBody>
        </p:sp>
        <p:pic>
          <p:nvPicPr>
            <p:cNvPr id="18" name="Graphic 17" descr="Pencil">
              <a:extLst>
                <a:ext uri="{FF2B5EF4-FFF2-40B4-BE49-F238E27FC236}">
                  <a16:creationId xmlns:a16="http://schemas.microsoft.com/office/drawing/2014/main" id="{F6C36A4B-98EA-4022-8874-F041E018E396}"/>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7983941" y="1649394"/>
              <a:ext cx="352462" cy="352462"/>
            </a:xfrm>
            <a:prstGeom prst="rect">
              <a:avLst/>
            </a:prstGeom>
          </p:spPr>
        </p:pic>
      </p:grpSp>
      <p:sp>
        <p:nvSpPr>
          <p:cNvPr id="4" name="Footer Placeholder 3">
            <a:extLst>
              <a:ext uri="{FF2B5EF4-FFF2-40B4-BE49-F238E27FC236}">
                <a16:creationId xmlns:a16="http://schemas.microsoft.com/office/drawing/2014/main" id="{85F290FF-45A1-25C1-5367-C4206E6D563A}"/>
              </a:ext>
            </a:extLst>
          </p:cNvPr>
          <p:cNvSpPr>
            <a:spLocks noGrp="1"/>
          </p:cNvSpPr>
          <p:nvPr>
            <p:ph type="ftr" sz="quarter" idx="11"/>
            <p:custDataLst>
              <p:tags r:id="rId5"/>
            </p:custDataLst>
          </p:nvPr>
        </p:nvSpPr>
        <p:spPr>
          <a:xfrm>
            <a:off x="838199" y="6356350"/>
            <a:ext cx="7952509" cy="501650"/>
          </a:xfrm>
        </p:spPr>
        <p:txBody>
          <a:bodyPr/>
          <a:lstStyle/>
          <a:p>
            <a:r>
              <a:rPr lang="fr-FR" dirty="0"/>
              <a:t>Atelier de formation sur les tests de diagnostic rapide antigéniques du SARS-CoV-2 – v3.0 | Assurer des résultats de qualité</a:t>
            </a:r>
          </a:p>
        </p:txBody>
      </p:sp>
    </p:spTree>
    <p:extLst>
      <p:ext uri="{BB962C8B-B14F-4D97-AF65-F5344CB8AC3E}">
        <p14:creationId xmlns:p14="http://schemas.microsoft.com/office/powerpoint/2010/main" val="6947607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2"/>
</p:tagLst>
</file>

<file path=ppt/tags/tag10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1.xml><?xml version="1.0" encoding="utf-8"?>
<p:tagLst xmlns:a="http://schemas.openxmlformats.org/drawingml/2006/main" xmlns:r="http://schemas.openxmlformats.org/officeDocument/2006/relationships" xmlns:p="http://schemas.openxmlformats.org/presentationml/2006/main">
  <p:tag name="NUM" val="1"/>
</p:tagLst>
</file>

<file path=ppt/tags/tag102.xml><?xml version="1.0" encoding="utf-8"?>
<p:tagLst xmlns:a="http://schemas.openxmlformats.org/drawingml/2006/main" xmlns:r="http://schemas.openxmlformats.org/officeDocument/2006/relationships" xmlns:p="http://schemas.openxmlformats.org/presentationml/2006/main">
  <p:tag name="NUM" val="2"/>
</p:tagLst>
</file>

<file path=ppt/tags/tag103.xml><?xml version="1.0" encoding="utf-8"?>
<p:tagLst xmlns:a="http://schemas.openxmlformats.org/drawingml/2006/main" xmlns:r="http://schemas.openxmlformats.org/officeDocument/2006/relationships" xmlns:p="http://schemas.openxmlformats.org/presentationml/2006/main">
  <p:tag name="NUM" val="3"/>
</p:tagLst>
</file>

<file path=ppt/tags/tag104.xml><?xml version="1.0" encoding="utf-8"?>
<p:tagLst xmlns:a="http://schemas.openxmlformats.org/drawingml/2006/main" xmlns:r="http://schemas.openxmlformats.org/officeDocument/2006/relationships" xmlns:p="http://schemas.openxmlformats.org/presentationml/2006/main">
  <p:tag name="NUM" val="4"/>
</p:tagLst>
</file>

<file path=ppt/tags/tag105.xml><?xml version="1.0" encoding="utf-8"?>
<p:tagLst xmlns:a="http://schemas.openxmlformats.org/drawingml/2006/main" xmlns:r="http://schemas.openxmlformats.org/officeDocument/2006/relationships" xmlns:p="http://schemas.openxmlformats.org/presentationml/2006/main">
  <p:tag name="NUM" val="5"/>
</p:tagLst>
</file>

<file path=ppt/tags/tag10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7.xml><?xml version="1.0" encoding="utf-8"?>
<p:tagLst xmlns:a="http://schemas.openxmlformats.org/drawingml/2006/main" xmlns:r="http://schemas.openxmlformats.org/officeDocument/2006/relationships" xmlns:p="http://schemas.openxmlformats.org/presentationml/2006/main">
  <p:tag name="NUM" val="1"/>
</p:tagLst>
</file>

<file path=ppt/tags/tag108.xml><?xml version="1.0" encoding="utf-8"?>
<p:tagLst xmlns:a="http://schemas.openxmlformats.org/drawingml/2006/main" xmlns:r="http://schemas.openxmlformats.org/officeDocument/2006/relationships" xmlns:p="http://schemas.openxmlformats.org/presentationml/2006/main">
  <p:tag name="NUM" val="2"/>
</p:tagLst>
</file>

<file path=ppt/tags/tag109.xml><?xml version="1.0" encoding="utf-8"?>
<p:tagLst xmlns:a="http://schemas.openxmlformats.org/drawingml/2006/main" xmlns:r="http://schemas.openxmlformats.org/officeDocument/2006/relationships" xmlns:p="http://schemas.openxmlformats.org/presentationml/2006/main">
  <p:tag name="NUM" val="3"/>
</p:tagLst>
</file>

<file path=ppt/tags/tag11.xml><?xml version="1.0" encoding="utf-8"?>
<p:tagLst xmlns:a="http://schemas.openxmlformats.org/drawingml/2006/main" xmlns:r="http://schemas.openxmlformats.org/officeDocument/2006/relationships" xmlns:p="http://schemas.openxmlformats.org/presentationml/2006/main">
  <p:tag name="NUM" val="3"/>
</p:tagLst>
</file>

<file path=ppt/tags/tag110.xml><?xml version="1.0" encoding="utf-8"?>
<p:tagLst xmlns:a="http://schemas.openxmlformats.org/drawingml/2006/main" xmlns:r="http://schemas.openxmlformats.org/officeDocument/2006/relationships" xmlns:p="http://schemas.openxmlformats.org/presentationml/2006/main">
  <p:tag name="NUM" val="5"/>
</p:tagLst>
</file>

<file path=ppt/tags/tag111.xml><?xml version="1.0" encoding="utf-8"?>
<p:tagLst xmlns:a="http://schemas.openxmlformats.org/drawingml/2006/main" xmlns:r="http://schemas.openxmlformats.org/officeDocument/2006/relationships" xmlns:p="http://schemas.openxmlformats.org/presentationml/2006/main">
  <p:tag name="NUM" val="6"/>
</p:tagLst>
</file>

<file path=ppt/tags/tag112.xml><?xml version="1.0" encoding="utf-8"?>
<p:tagLst xmlns:a="http://schemas.openxmlformats.org/drawingml/2006/main" xmlns:r="http://schemas.openxmlformats.org/officeDocument/2006/relationships" xmlns:p="http://schemas.openxmlformats.org/presentationml/2006/main">
  <p:tag name="NUM" val="4"/>
</p:tagLst>
</file>

<file path=ppt/tags/tag1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4.xml><?xml version="1.0" encoding="utf-8"?>
<p:tagLst xmlns:a="http://schemas.openxmlformats.org/drawingml/2006/main" xmlns:r="http://schemas.openxmlformats.org/officeDocument/2006/relationships" xmlns:p="http://schemas.openxmlformats.org/presentationml/2006/main">
  <p:tag name="NUM" val="1"/>
</p:tagLst>
</file>

<file path=ppt/tags/tag115.xml><?xml version="1.0" encoding="utf-8"?>
<p:tagLst xmlns:a="http://schemas.openxmlformats.org/drawingml/2006/main" xmlns:r="http://schemas.openxmlformats.org/officeDocument/2006/relationships" xmlns:p="http://schemas.openxmlformats.org/presentationml/2006/main">
  <p:tag name="NUM" val="2"/>
</p:tagLst>
</file>

<file path=ppt/tags/tag116.xml><?xml version="1.0" encoding="utf-8"?>
<p:tagLst xmlns:a="http://schemas.openxmlformats.org/drawingml/2006/main" xmlns:r="http://schemas.openxmlformats.org/officeDocument/2006/relationships" xmlns:p="http://schemas.openxmlformats.org/presentationml/2006/main">
  <p:tag name="NUM" val="3"/>
</p:tagLst>
</file>

<file path=ppt/tags/tag117.xml><?xml version="1.0" encoding="utf-8"?>
<p:tagLst xmlns:a="http://schemas.openxmlformats.org/drawingml/2006/main" xmlns:r="http://schemas.openxmlformats.org/officeDocument/2006/relationships" xmlns:p="http://schemas.openxmlformats.org/presentationml/2006/main">
  <p:tag name="NUM" val="4"/>
</p:tagLst>
</file>

<file path=ppt/tags/tag118.xml><?xml version="1.0" encoding="utf-8"?>
<p:tagLst xmlns:a="http://schemas.openxmlformats.org/drawingml/2006/main" xmlns:r="http://schemas.openxmlformats.org/officeDocument/2006/relationships" xmlns:p="http://schemas.openxmlformats.org/presentationml/2006/main">
  <p:tag name="NUM" val="5"/>
</p:tagLst>
</file>

<file path=ppt/tags/tag119.xml><?xml version="1.0" encoding="utf-8"?>
<p:tagLst xmlns:a="http://schemas.openxmlformats.org/drawingml/2006/main" xmlns:r="http://schemas.openxmlformats.org/officeDocument/2006/relationships" xmlns:p="http://schemas.openxmlformats.org/presentationml/2006/main">
  <p:tag name="NUM" val="6"/>
</p:tagLst>
</file>

<file path=ppt/tags/tag12.xml><?xml version="1.0" encoding="utf-8"?>
<p:tagLst xmlns:a="http://schemas.openxmlformats.org/drawingml/2006/main" xmlns:r="http://schemas.openxmlformats.org/officeDocument/2006/relationships" xmlns:p="http://schemas.openxmlformats.org/presentationml/2006/main">
  <p:tag name="NUM" val="4"/>
</p:tagLst>
</file>

<file path=ppt/tags/tag120.xml><?xml version="1.0" encoding="utf-8"?>
<p:tagLst xmlns:a="http://schemas.openxmlformats.org/drawingml/2006/main" xmlns:r="http://schemas.openxmlformats.org/officeDocument/2006/relationships" xmlns:p="http://schemas.openxmlformats.org/presentationml/2006/main">
  <p:tag name="NUM" val="7"/>
</p:tagLst>
</file>

<file path=ppt/tags/tag1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2.xml><?xml version="1.0" encoding="utf-8"?>
<p:tagLst xmlns:a="http://schemas.openxmlformats.org/drawingml/2006/main" xmlns:r="http://schemas.openxmlformats.org/officeDocument/2006/relationships" xmlns:p="http://schemas.openxmlformats.org/presentationml/2006/main">
  <p:tag name="NUM" val="1"/>
</p:tagLst>
</file>

<file path=ppt/tags/tag123.xml><?xml version="1.0" encoding="utf-8"?>
<p:tagLst xmlns:a="http://schemas.openxmlformats.org/drawingml/2006/main" xmlns:r="http://schemas.openxmlformats.org/officeDocument/2006/relationships" xmlns:p="http://schemas.openxmlformats.org/presentationml/2006/main">
  <p:tag name="NUM" val="2"/>
</p:tagLst>
</file>

<file path=ppt/tags/tag124.xml><?xml version="1.0" encoding="utf-8"?>
<p:tagLst xmlns:a="http://schemas.openxmlformats.org/drawingml/2006/main" xmlns:r="http://schemas.openxmlformats.org/officeDocument/2006/relationships" xmlns:p="http://schemas.openxmlformats.org/presentationml/2006/main">
  <p:tag name="NUM" val="3"/>
</p:tagLst>
</file>

<file path=ppt/tags/tag125.xml><?xml version="1.0" encoding="utf-8"?>
<p:tagLst xmlns:a="http://schemas.openxmlformats.org/drawingml/2006/main" xmlns:r="http://schemas.openxmlformats.org/officeDocument/2006/relationships" xmlns:p="http://schemas.openxmlformats.org/presentationml/2006/main">
  <p:tag name="NUM" val="4"/>
</p:tagLst>
</file>

<file path=ppt/tags/tag126.xml><?xml version="1.0" encoding="utf-8"?>
<p:tagLst xmlns:a="http://schemas.openxmlformats.org/drawingml/2006/main" xmlns:r="http://schemas.openxmlformats.org/officeDocument/2006/relationships" xmlns:p="http://schemas.openxmlformats.org/presentationml/2006/main">
  <p:tag name="NUM" val="5"/>
</p:tagLst>
</file>

<file path=ppt/tags/tag127.xml><?xml version="1.0" encoding="utf-8"?>
<p:tagLst xmlns:a="http://schemas.openxmlformats.org/drawingml/2006/main" xmlns:r="http://schemas.openxmlformats.org/officeDocument/2006/relationships" xmlns:p="http://schemas.openxmlformats.org/presentationml/2006/main">
  <p:tag name="NUM" val="6"/>
</p:tagLst>
</file>

<file path=ppt/tags/tag128.xml><?xml version="1.0" encoding="utf-8"?>
<p:tagLst xmlns:a="http://schemas.openxmlformats.org/drawingml/2006/main" xmlns:r="http://schemas.openxmlformats.org/officeDocument/2006/relationships" xmlns:p="http://schemas.openxmlformats.org/presentationml/2006/main">
  <p:tag name="NUM" val="7"/>
</p:tagLst>
</file>

<file path=ppt/tags/tag1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NUM" val="1"/>
</p:tagLst>
</file>

<file path=ppt/tags/tag130.xml><?xml version="1.0" encoding="utf-8"?>
<p:tagLst xmlns:a="http://schemas.openxmlformats.org/drawingml/2006/main" xmlns:r="http://schemas.openxmlformats.org/officeDocument/2006/relationships" xmlns:p="http://schemas.openxmlformats.org/presentationml/2006/main">
  <p:tag name="NUM" val="1"/>
</p:tagLst>
</file>

<file path=ppt/tags/tag131.xml><?xml version="1.0" encoding="utf-8"?>
<p:tagLst xmlns:a="http://schemas.openxmlformats.org/drawingml/2006/main" xmlns:r="http://schemas.openxmlformats.org/officeDocument/2006/relationships" xmlns:p="http://schemas.openxmlformats.org/presentationml/2006/main">
  <p:tag name="NUM" val="2"/>
</p:tagLst>
</file>

<file path=ppt/tags/tag132.xml><?xml version="1.0" encoding="utf-8"?>
<p:tagLst xmlns:a="http://schemas.openxmlformats.org/drawingml/2006/main" xmlns:r="http://schemas.openxmlformats.org/officeDocument/2006/relationships" xmlns:p="http://schemas.openxmlformats.org/presentationml/2006/main">
  <p:tag name="NUM" val="3"/>
</p:tagLst>
</file>

<file path=ppt/tags/tag133.xml><?xml version="1.0" encoding="utf-8"?>
<p:tagLst xmlns:a="http://schemas.openxmlformats.org/drawingml/2006/main" xmlns:r="http://schemas.openxmlformats.org/officeDocument/2006/relationships" xmlns:p="http://schemas.openxmlformats.org/presentationml/2006/main">
  <p:tag name="NUM" val="4"/>
</p:tagLst>
</file>

<file path=ppt/tags/tag134.xml><?xml version="1.0" encoding="utf-8"?>
<p:tagLst xmlns:a="http://schemas.openxmlformats.org/drawingml/2006/main" xmlns:r="http://schemas.openxmlformats.org/officeDocument/2006/relationships" xmlns:p="http://schemas.openxmlformats.org/presentationml/2006/main">
  <p:tag name="NUM" val="5"/>
</p:tagLst>
</file>

<file path=ppt/tags/tag135.xml><?xml version="1.0" encoding="utf-8"?>
<p:tagLst xmlns:a="http://schemas.openxmlformats.org/drawingml/2006/main" xmlns:r="http://schemas.openxmlformats.org/officeDocument/2006/relationships" xmlns:p="http://schemas.openxmlformats.org/presentationml/2006/main">
  <p:tag name="NUM" val="6"/>
</p:tagLst>
</file>

<file path=ppt/tags/tag136.xml><?xml version="1.0" encoding="utf-8"?>
<p:tagLst xmlns:a="http://schemas.openxmlformats.org/drawingml/2006/main" xmlns:r="http://schemas.openxmlformats.org/officeDocument/2006/relationships" xmlns:p="http://schemas.openxmlformats.org/presentationml/2006/main">
  <p:tag name="NUM" val="7"/>
</p:tagLst>
</file>

<file path=ppt/tags/tag137.xml><?xml version="1.0" encoding="utf-8"?>
<p:tagLst xmlns:a="http://schemas.openxmlformats.org/drawingml/2006/main" xmlns:r="http://schemas.openxmlformats.org/officeDocument/2006/relationships" xmlns:p="http://schemas.openxmlformats.org/presentationml/2006/main">
  <p:tag name="NUM" val="1"/>
</p:tagLst>
</file>

<file path=ppt/tags/tag138.xml><?xml version="1.0" encoding="utf-8"?>
<p:tagLst xmlns:a="http://schemas.openxmlformats.org/drawingml/2006/main" xmlns:r="http://schemas.openxmlformats.org/officeDocument/2006/relationships" xmlns:p="http://schemas.openxmlformats.org/presentationml/2006/main">
  <p:tag name="NUM" val="2"/>
</p:tagLst>
</file>

<file path=ppt/tags/tag14.xml><?xml version="1.0" encoding="utf-8"?>
<p:tagLst xmlns:a="http://schemas.openxmlformats.org/drawingml/2006/main" xmlns:r="http://schemas.openxmlformats.org/officeDocument/2006/relationships" xmlns:p="http://schemas.openxmlformats.org/presentationml/2006/main">
  <p:tag name="NUM" val="2"/>
</p:tagLst>
</file>

<file path=ppt/tags/tag15.xml><?xml version="1.0" encoding="utf-8"?>
<p:tagLst xmlns:a="http://schemas.openxmlformats.org/drawingml/2006/main" xmlns:r="http://schemas.openxmlformats.org/officeDocument/2006/relationships" xmlns:p="http://schemas.openxmlformats.org/presentationml/2006/main">
  <p:tag name="NUM" val="3"/>
</p:tagLst>
</file>

<file path=ppt/tags/tag16.xml><?xml version="1.0" encoding="utf-8"?>
<p:tagLst xmlns:a="http://schemas.openxmlformats.org/drawingml/2006/main" xmlns:r="http://schemas.openxmlformats.org/officeDocument/2006/relationships" xmlns:p="http://schemas.openxmlformats.org/presentationml/2006/main">
  <p:tag name="NUM" val="4"/>
</p:tagLst>
</file>

<file path=ppt/tags/tag17.xml><?xml version="1.0" encoding="utf-8"?>
<p:tagLst xmlns:a="http://schemas.openxmlformats.org/drawingml/2006/main" xmlns:r="http://schemas.openxmlformats.org/officeDocument/2006/relationships" xmlns:p="http://schemas.openxmlformats.org/presentationml/2006/main">
  <p:tag name="NUM" val="4"/>
</p:tagLst>
</file>

<file path=ppt/tags/tag18.xml><?xml version="1.0" encoding="utf-8"?>
<p:tagLst xmlns:a="http://schemas.openxmlformats.org/drawingml/2006/main" xmlns:r="http://schemas.openxmlformats.org/officeDocument/2006/relationships" xmlns:p="http://schemas.openxmlformats.org/presentationml/2006/main">
  <p:tag name="NUM" val="1"/>
</p:tagLst>
</file>

<file path=ppt/tags/tag19.xml><?xml version="1.0" encoding="utf-8"?>
<p:tagLst xmlns:a="http://schemas.openxmlformats.org/drawingml/2006/main" xmlns:r="http://schemas.openxmlformats.org/officeDocument/2006/relationships" xmlns:p="http://schemas.openxmlformats.org/presentationml/2006/main">
  <p:tag name="NUM" val="2"/>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20.xml><?xml version="1.0" encoding="utf-8"?>
<p:tagLst xmlns:a="http://schemas.openxmlformats.org/drawingml/2006/main" xmlns:r="http://schemas.openxmlformats.org/officeDocument/2006/relationships" xmlns:p="http://schemas.openxmlformats.org/presentationml/2006/main">
  <p:tag name="NUM" val="3"/>
</p:tagLst>
</file>

<file path=ppt/tags/tag21.xml><?xml version="1.0" encoding="utf-8"?>
<p:tagLst xmlns:a="http://schemas.openxmlformats.org/drawingml/2006/main" xmlns:r="http://schemas.openxmlformats.org/officeDocument/2006/relationships" xmlns:p="http://schemas.openxmlformats.org/presentationml/2006/main">
  <p:tag name="NUM" val="4"/>
</p:tagLst>
</file>

<file path=ppt/tags/tag22.xml><?xml version="1.0" encoding="utf-8"?>
<p:tagLst xmlns:a="http://schemas.openxmlformats.org/drawingml/2006/main" xmlns:r="http://schemas.openxmlformats.org/officeDocument/2006/relationships" xmlns:p="http://schemas.openxmlformats.org/presentationml/2006/main">
  <p:tag name="NUM" val="1"/>
</p:tagLst>
</file>

<file path=ppt/tags/tag23.xml><?xml version="1.0" encoding="utf-8"?>
<p:tagLst xmlns:a="http://schemas.openxmlformats.org/drawingml/2006/main" xmlns:r="http://schemas.openxmlformats.org/officeDocument/2006/relationships" xmlns:p="http://schemas.openxmlformats.org/presentationml/2006/main">
  <p:tag name="NUM" val="2"/>
</p:tagLst>
</file>

<file path=ppt/tags/tag24.xml><?xml version="1.0" encoding="utf-8"?>
<p:tagLst xmlns:a="http://schemas.openxmlformats.org/drawingml/2006/main" xmlns:r="http://schemas.openxmlformats.org/officeDocument/2006/relationships" xmlns:p="http://schemas.openxmlformats.org/presentationml/2006/main">
  <p:tag name="NUM" val="3"/>
</p:tagLst>
</file>

<file path=ppt/tags/tag25.xml><?xml version="1.0" encoding="utf-8"?>
<p:tagLst xmlns:a="http://schemas.openxmlformats.org/drawingml/2006/main" xmlns:r="http://schemas.openxmlformats.org/officeDocument/2006/relationships" xmlns:p="http://schemas.openxmlformats.org/presentationml/2006/main">
  <p:tag name="NUM" val="4"/>
</p:tagLst>
</file>

<file path=ppt/tags/tag26.xml><?xml version="1.0" encoding="utf-8"?>
<p:tagLst xmlns:a="http://schemas.openxmlformats.org/drawingml/2006/main" xmlns:r="http://schemas.openxmlformats.org/officeDocument/2006/relationships" xmlns:p="http://schemas.openxmlformats.org/presentationml/2006/main">
  <p:tag name="NUM" val="1"/>
</p:tagLst>
</file>

<file path=ppt/tags/tag27.xml><?xml version="1.0" encoding="utf-8"?>
<p:tagLst xmlns:a="http://schemas.openxmlformats.org/drawingml/2006/main" xmlns:r="http://schemas.openxmlformats.org/officeDocument/2006/relationships" xmlns:p="http://schemas.openxmlformats.org/presentationml/2006/main">
  <p:tag name="NUM" val="2"/>
</p:tagLst>
</file>

<file path=ppt/tags/tag28.xml><?xml version="1.0" encoding="utf-8"?>
<p:tagLst xmlns:a="http://schemas.openxmlformats.org/drawingml/2006/main" xmlns:r="http://schemas.openxmlformats.org/officeDocument/2006/relationships" xmlns:p="http://schemas.openxmlformats.org/presentationml/2006/main">
  <p:tag name="NUM" val="3"/>
</p:tagLst>
</file>

<file path=ppt/tags/tag29.xml><?xml version="1.0" encoding="utf-8"?>
<p:tagLst xmlns:a="http://schemas.openxmlformats.org/drawingml/2006/main" xmlns:r="http://schemas.openxmlformats.org/officeDocument/2006/relationships" xmlns:p="http://schemas.openxmlformats.org/presentationml/2006/main">
  <p:tag name="NUM" val="4"/>
</p:tagLst>
</file>

<file path=ppt/tags/tag3.xml><?xml version="1.0" encoding="utf-8"?>
<p:tagLst xmlns:a="http://schemas.openxmlformats.org/drawingml/2006/main" xmlns:r="http://schemas.openxmlformats.org/officeDocument/2006/relationships" xmlns:p="http://schemas.openxmlformats.org/presentationml/2006/main">
  <p:tag name="NUM" val="3"/>
</p:tagLst>
</file>

<file path=ppt/tags/tag30.xml><?xml version="1.0" encoding="utf-8"?>
<p:tagLst xmlns:a="http://schemas.openxmlformats.org/drawingml/2006/main" xmlns:r="http://schemas.openxmlformats.org/officeDocument/2006/relationships" xmlns:p="http://schemas.openxmlformats.org/presentationml/2006/main">
  <p:tag name="NUM" val="1"/>
</p:tagLst>
</file>

<file path=ppt/tags/tag31.xml><?xml version="1.0" encoding="utf-8"?>
<p:tagLst xmlns:a="http://schemas.openxmlformats.org/drawingml/2006/main" xmlns:r="http://schemas.openxmlformats.org/officeDocument/2006/relationships" xmlns:p="http://schemas.openxmlformats.org/presentationml/2006/main">
  <p:tag name="NUM" val="2"/>
</p:tagLst>
</file>

<file path=ppt/tags/tag32.xml><?xml version="1.0" encoding="utf-8"?>
<p:tagLst xmlns:a="http://schemas.openxmlformats.org/drawingml/2006/main" xmlns:r="http://schemas.openxmlformats.org/officeDocument/2006/relationships" xmlns:p="http://schemas.openxmlformats.org/presentationml/2006/main">
  <p:tag name="NUM" val="3"/>
</p:tagLst>
</file>

<file path=ppt/tags/tag33.xml><?xml version="1.0" encoding="utf-8"?>
<p:tagLst xmlns:a="http://schemas.openxmlformats.org/drawingml/2006/main" xmlns:r="http://schemas.openxmlformats.org/officeDocument/2006/relationships" xmlns:p="http://schemas.openxmlformats.org/presentationml/2006/main">
  <p:tag name="NUM" val="4"/>
</p:tagLst>
</file>

<file path=ppt/tags/tag34.xml><?xml version="1.0" encoding="utf-8"?>
<p:tagLst xmlns:a="http://schemas.openxmlformats.org/drawingml/2006/main" xmlns:r="http://schemas.openxmlformats.org/officeDocument/2006/relationships" xmlns:p="http://schemas.openxmlformats.org/presentationml/2006/main">
  <p:tag name="NUM" val="4"/>
</p:tagLst>
</file>

<file path=ppt/tags/tag35.xml><?xml version="1.0" encoding="utf-8"?>
<p:tagLst xmlns:a="http://schemas.openxmlformats.org/drawingml/2006/main" xmlns:r="http://schemas.openxmlformats.org/officeDocument/2006/relationships" xmlns:p="http://schemas.openxmlformats.org/presentationml/2006/main">
  <p:tag name="NUM" val="1"/>
</p:tagLst>
</file>

<file path=ppt/tags/tag36.xml><?xml version="1.0" encoding="utf-8"?>
<p:tagLst xmlns:a="http://schemas.openxmlformats.org/drawingml/2006/main" xmlns:r="http://schemas.openxmlformats.org/officeDocument/2006/relationships" xmlns:p="http://schemas.openxmlformats.org/presentationml/2006/main">
  <p:tag name="NUM" val="2"/>
</p:tagLst>
</file>

<file path=ppt/tags/tag37.xml><?xml version="1.0" encoding="utf-8"?>
<p:tagLst xmlns:a="http://schemas.openxmlformats.org/drawingml/2006/main" xmlns:r="http://schemas.openxmlformats.org/officeDocument/2006/relationships" xmlns:p="http://schemas.openxmlformats.org/presentationml/2006/main">
  <p:tag name="NUM" val="3"/>
</p:tagLst>
</file>

<file path=ppt/tags/tag38.xml><?xml version="1.0" encoding="utf-8"?>
<p:tagLst xmlns:a="http://schemas.openxmlformats.org/drawingml/2006/main" xmlns:r="http://schemas.openxmlformats.org/officeDocument/2006/relationships" xmlns:p="http://schemas.openxmlformats.org/presentationml/2006/main">
  <p:tag name="NUM" val="4"/>
</p:tagLst>
</file>

<file path=ppt/tags/tag39.xml><?xml version="1.0" encoding="utf-8"?>
<p:tagLst xmlns:a="http://schemas.openxmlformats.org/drawingml/2006/main" xmlns:r="http://schemas.openxmlformats.org/officeDocument/2006/relationships" xmlns:p="http://schemas.openxmlformats.org/presentationml/2006/main">
  <p:tag name="NUM" val="4"/>
</p:tagLst>
</file>

<file path=ppt/tags/tag4.xml><?xml version="1.0" encoding="utf-8"?>
<p:tagLst xmlns:a="http://schemas.openxmlformats.org/drawingml/2006/main" xmlns:r="http://schemas.openxmlformats.org/officeDocument/2006/relationships" xmlns:p="http://schemas.openxmlformats.org/presentationml/2006/main">
  <p:tag name="NUM" val="4"/>
</p:tagLst>
</file>

<file path=ppt/tags/tag40.xml><?xml version="1.0" encoding="utf-8"?>
<p:tagLst xmlns:a="http://schemas.openxmlformats.org/drawingml/2006/main" xmlns:r="http://schemas.openxmlformats.org/officeDocument/2006/relationships" xmlns:p="http://schemas.openxmlformats.org/presentationml/2006/main">
  <p:tag name="NUM" val="1"/>
</p:tagLst>
</file>

<file path=ppt/tags/tag41.xml><?xml version="1.0" encoding="utf-8"?>
<p:tagLst xmlns:a="http://schemas.openxmlformats.org/drawingml/2006/main" xmlns:r="http://schemas.openxmlformats.org/officeDocument/2006/relationships" xmlns:p="http://schemas.openxmlformats.org/presentationml/2006/main">
  <p:tag name="NUM" val="2"/>
</p:tagLst>
</file>

<file path=ppt/tags/tag42.xml><?xml version="1.0" encoding="utf-8"?>
<p:tagLst xmlns:a="http://schemas.openxmlformats.org/drawingml/2006/main" xmlns:r="http://schemas.openxmlformats.org/officeDocument/2006/relationships" xmlns:p="http://schemas.openxmlformats.org/presentationml/2006/main">
  <p:tag name="NUM" val="3"/>
</p:tagLst>
</file>

<file path=ppt/tags/tag43.xml><?xml version="1.0" encoding="utf-8"?>
<p:tagLst xmlns:a="http://schemas.openxmlformats.org/drawingml/2006/main" xmlns:r="http://schemas.openxmlformats.org/officeDocument/2006/relationships" xmlns:p="http://schemas.openxmlformats.org/presentationml/2006/main">
  <p:tag name="NUM" val="4"/>
</p:tagLst>
</file>

<file path=ppt/tags/tag44.xml><?xml version="1.0" encoding="utf-8"?>
<p:tagLst xmlns:a="http://schemas.openxmlformats.org/drawingml/2006/main" xmlns:r="http://schemas.openxmlformats.org/officeDocument/2006/relationships" xmlns:p="http://schemas.openxmlformats.org/presentationml/2006/main">
  <p:tag name="NUM" val="1"/>
</p:tagLst>
</file>

<file path=ppt/tags/tag45.xml><?xml version="1.0" encoding="utf-8"?>
<p:tagLst xmlns:a="http://schemas.openxmlformats.org/drawingml/2006/main" xmlns:r="http://schemas.openxmlformats.org/officeDocument/2006/relationships" xmlns:p="http://schemas.openxmlformats.org/presentationml/2006/main">
  <p:tag name="NUM" val="2"/>
</p:tagLst>
</file>

<file path=ppt/tags/tag46.xml><?xml version="1.0" encoding="utf-8"?>
<p:tagLst xmlns:a="http://schemas.openxmlformats.org/drawingml/2006/main" xmlns:r="http://schemas.openxmlformats.org/officeDocument/2006/relationships" xmlns:p="http://schemas.openxmlformats.org/presentationml/2006/main">
  <p:tag name="NUM" val="3"/>
</p:tagLst>
</file>

<file path=ppt/tags/tag47.xml><?xml version="1.0" encoding="utf-8"?>
<p:tagLst xmlns:a="http://schemas.openxmlformats.org/drawingml/2006/main" xmlns:r="http://schemas.openxmlformats.org/officeDocument/2006/relationships" xmlns:p="http://schemas.openxmlformats.org/presentationml/2006/main">
  <p:tag name="NUM" val="4"/>
</p:tagLst>
</file>

<file path=ppt/tags/tag48.xml><?xml version="1.0" encoding="utf-8"?>
<p:tagLst xmlns:a="http://schemas.openxmlformats.org/drawingml/2006/main" xmlns:r="http://schemas.openxmlformats.org/officeDocument/2006/relationships" xmlns:p="http://schemas.openxmlformats.org/presentationml/2006/main">
  <p:tag name="NUM" val="4"/>
</p:tagLst>
</file>

<file path=ppt/tags/tag49.xml><?xml version="1.0" encoding="utf-8"?>
<p:tagLst xmlns:a="http://schemas.openxmlformats.org/drawingml/2006/main" xmlns:r="http://schemas.openxmlformats.org/officeDocument/2006/relationships" xmlns:p="http://schemas.openxmlformats.org/presentationml/2006/main">
  <p:tag name="NUM" val="1"/>
</p:tagLst>
</file>

<file path=ppt/tags/tag5.xml><?xml version="1.0" encoding="utf-8"?>
<p:tagLst xmlns:a="http://schemas.openxmlformats.org/drawingml/2006/main" xmlns:r="http://schemas.openxmlformats.org/officeDocument/2006/relationships" xmlns:p="http://schemas.openxmlformats.org/presentationml/2006/main">
  <p:tag name="NUM" val="1"/>
</p:tagLst>
</file>

<file path=ppt/tags/tag50.xml><?xml version="1.0" encoding="utf-8"?>
<p:tagLst xmlns:a="http://schemas.openxmlformats.org/drawingml/2006/main" xmlns:r="http://schemas.openxmlformats.org/officeDocument/2006/relationships" xmlns:p="http://schemas.openxmlformats.org/presentationml/2006/main">
  <p:tag name="NUM" val="1"/>
</p:tagLst>
</file>

<file path=ppt/tags/tag51.xml><?xml version="1.0" encoding="utf-8"?>
<p:tagLst xmlns:a="http://schemas.openxmlformats.org/drawingml/2006/main" xmlns:r="http://schemas.openxmlformats.org/officeDocument/2006/relationships" xmlns:p="http://schemas.openxmlformats.org/presentationml/2006/main">
  <p:tag name="NUM" val="2"/>
</p:tagLst>
</file>

<file path=ppt/tags/tag52.xml><?xml version="1.0" encoding="utf-8"?>
<p:tagLst xmlns:a="http://schemas.openxmlformats.org/drawingml/2006/main" xmlns:r="http://schemas.openxmlformats.org/officeDocument/2006/relationships" xmlns:p="http://schemas.openxmlformats.org/presentationml/2006/main">
  <p:tag name="NUM" val="3"/>
</p:tagLst>
</file>

<file path=ppt/tags/tag53.xml><?xml version="1.0" encoding="utf-8"?>
<p:tagLst xmlns:a="http://schemas.openxmlformats.org/drawingml/2006/main" xmlns:r="http://schemas.openxmlformats.org/officeDocument/2006/relationships" xmlns:p="http://schemas.openxmlformats.org/presentationml/2006/main">
  <p:tag name="NUM" val="4"/>
</p:tagLst>
</file>

<file path=ppt/tags/tag5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5.xml><?xml version="1.0" encoding="utf-8"?>
<p:tagLst xmlns:a="http://schemas.openxmlformats.org/drawingml/2006/main" xmlns:r="http://schemas.openxmlformats.org/officeDocument/2006/relationships" xmlns:p="http://schemas.openxmlformats.org/presentationml/2006/main">
  <p:tag name="NUM" val="1"/>
</p:tagLst>
</file>

<file path=ppt/tags/tag56.xml><?xml version="1.0" encoding="utf-8"?>
<p:tagLst xmlns:a="http://schemas.openxmlformats.org/drawingml/2006/main" xmlns:r="http://schemas.openxmlformats.org/officeDocument/2006/relationships" xmlns:p="http://schemas.openxmlformats.org/presentationml/2006/main">
  <p:tag name="NUM" val="2"/>
</p:tagLst>
</file>

<file path=ppt/tags/tag57.xml><?xml version="1.0" encoding="utf-8"?>
<p:tagLst xmlns:a="http://schemas.openxmlformats.org/drawingml/2006/main" xmlns:r="http://schemas.openxmlformats.org/officeDocument/2006/relationships" xmlns:p="http://schemas.openxmlformats.org/presentationml/2006/main">
  <p:tag name="NUM" val="3"/>
</p:tagLst>
</file>

<file path=ppt/tags/tag58.xml><?xml version="1.0" encoding="utf-8"?>
<p:tagLst xmlns:a="http://schemas.openxmlformats.org/drawingml/2006/main" xmlns:r="http://schemas.openxmlformats.org/officeDocument/2006/relationships" xmlns:p="http://schemas.openxmlformats.org/presentationml/2006/main">
  <p:tag name="NUM" val="4"/>
</p:tagLst>
</file>

<file path=ppt/tags/tag59.xml><?xml version="1.0" encoding="utf-8"?>
<p:tagLst xmlns:a="http://schemas.openxmlformats.org/drawingml/2006/main" xmlns:r="http://schemas.openxmlformats.org/officeDocument/2006/relationships" xmlns:p="http://schemas.openxmlformats.org/presentationml/2006/main">
  <p:tag name="NUM" val="6"/>
</p:tagLst>
</file>

<file path=ppt/tags/tag6.xml><?xml version="1.0" encoding="utf-8"?>
<p:tagLst xmlns:a="http://schemas.openxmlformats.org/drawingml/2006/main" xmlns:r="http://schemas.openxmlformats.org/officeDocument/2006/relationships" xmlns:p="http://schemas.openxmlformats.org/presentationml/2006/main">
  <p:tag name="NUM" val="4"/>
</p:tagLst>
</file>

<file path=ppt/tags/tag60.xml><?xml version="1.0" encoding="utf-8"?>
<p:tagLst xmlns:a="http://schemas.openxmlformats.org/drawingml/2006/main" xmlns:r="http://schemas.openxmlformats.org/officeDocument/2006/relationships" xmlns:p="http://schemas.openxmlformats.org/presentationml/2006/main">
  <p:tag name="NUM" val="4"/>
</p:tagLst>
</file>

<file path=ppt/tags/tag61.xml><?xml version="1.0" encoding="utf-8"?>
<p:tagLst xmlns:a="http://schemas.openxmlformats.org/drawingml/2006/main" xmlns:r="http://schemas.openxmlformats.org/officeDocument/2006/relationships" xmlns:p="http://schemas.openxmlformats.org/presentationml/2006/main">
  <p:tag name="NUM" val="1"/>
</p:tagLst>
</file>

<file path=ppt/tags/tag62.xml><?xml version="1.0" encoding="utf-8"?>
<p:tagLst xmlns:a="http://schemas.openxmlformats.org/drawingml/2006/main" xmlns:r="http://schemas.openxmlformats.org/officeDocument/2006/relationships" xmlns:p="http://schemas.openxmlformats.org/presentationml/2006/main">
  <p:tag name="NUM" val="2"/>
</p:tagLst>
</file>

<file path=ppt/tags/tag63.xml><?xml version="1.0" encoding="utf-8"?>
<p:tagLst xmlns:a="http://schemas.openxmlformats.org/drawingml/2006/main" xmlns:r="http://schemas.openxmlformats.org/officeDocument/2006/relationships" xmlns:p="http://schemas.openxmlformats.org/presentationml/2006/main">
  <p:tag name="NUM" val="3"/>
</p:tagLst>
</file>

<file path=ppt/tags/tag64.xml><?xml version="1.0" encoding="utf-8"?>
<p:tagLst xmlns:a="http://schemas.openxmlformats.org/drawingml/2006/main" xmlns:r="http://schemas.openxmlformats.org/officeDocument/2006/relationships" xmlns:p="http://schemas.openxmlformats.org/presentationml/2006/main">
  <p:tag name="NUM" val="4"/>
</p:tagLst>
</file>

<file path=ppt/tags/tag65.xml><?xml version="1.0" encoding="utf-8"?>
<p:tagLst xmlns:a="http://schemas.openxmlformats.org/drawingml/2006/main" xmlns:r="http://schemas.openxmlformats.org/officeDocument/2006/relationships" xmlns:p="http://schemas.openxmlformats.org/presentationml/2006/main">
  <p:tag name="NUM" val="4"/>
</p:tagLst>
</file>

<file path=ppt/tags/tag66.xml><?xml version="1.0" encoding="utf-8"?>
<p:tagLst xmlns:a="http://schemas.openxmlformats.org/drawingml/2006/main" xmlns:r="http://schemas.openxmlformats.org/officeDocument/2006/relationships" xmlns:p="http://schemas.openxmlformats.org/presentationml/2006/main">
  <p:tag name="NUM" val="1"/>
</p:tagLst>
</file>

<file path=ppt/tags/tag67.xml><?xml version="1.0" encoding="utf-8"?>
<p:tagLst xmlns:a="http://schemas.openxmlformats.org/drawingml/2006/main" xmlns:r="http://schemas.openxmlformats.org/officeDocument/2006/relationships" xmlns:p="http://schemas.openxmlformats.org/presentationml/2006/main">
  <p:tag name="NUM" val="2"/>
</p:tagLst>
</file>

<file path=ppt/tags/tag68.xml><?xml version="1.0" encoding="utf-8"?>
<p:tagLst xmlns:a="http://schemas.openxmlformats.org/drawingml/2006/main" xmlns:r="http://schemas.openxmlformats.org/officeDocument/2006/relationships" xmlns:p="http://schemas.openxmlformats.org/presentationml/2006/main">
  <p:tag name="NUM" val="3"/>
</p:tagLst>
</file>

<file path=ppt/tags/tag69.xml><?xml version="1.0" encoding="utf-8"?>
<p:tagLst xmlns:a="http://schemas.openxmlformats.org/drawingml/2006/main" xmlns:r="http://schemas.openxmlformats.org/officeDocument/2006/relationships" xmlns:p="http://schemas.openxmlformats.org/presentationml/2006/main">
  <p:tag name="NUM" val="4"/>
</p:tagLst>
</file>

<file path=ppt/tags/tag7.xml><?xml version="1.0" encoding="utf-8"?>
<p:tagLst xmlns:a="http://schemas.openxmlformats.org/drawingml/2006/main" xmlns:r="http://schemas.openxmlformats.org/officeDocument/2006/relationships" xmlns:p="http://schemas.openxmlformats.org/presentationml/2006/main">
  <p:tag name="NUM" val="4"/>
</p:tagLst>
</file>

<file path=ppt/tags/tag70.xml><?xml version="1.0" encoding="utf-8"?>
<p:tagLst xmlns:a="http://schemas.openxmlformats.org/drawingml/2006/main" xmlns:r="http://schemas.openxmlformats.org/officeDocument/2006/relationships" xmlns:p="http://schemas.openxmlformats.org/presentationml/2006/main">
  <p:tag name="NUM" val="1"/>
</p:tagLst>
</file>

<file path=ppt/tags/tag71.xml><?xml version="1.0" encoding="utf-8"?>
<p:tagLst xmlns:a="http://schemas.openxmlformats.org/drawingml/2006/main" xmlns:r="http://schemas.openxmlformats.org/officeDocument/2006/relationships" xmlns:p="http://schemas.openxmlformats.org/presentationml/2006/main">
  <p:tag name="NUM" val="2"/>
</p:tagLst>
</file>

<file path=ppt/tags/tag72.xml><?xml version="1.0" encoding="utf-8"?>
<p:tagLst xmlns:a="http://schemas.openxmlformats.org/drawingml/2006/main" xmlns:r="http://schemas.openxmlformats.org/officeDocument/2006/relationships" xmlns:p="http://schemas.openxmlformats.org/presentationml/2006/main">
  <p:tag name="NUM" val="3"/>
</p:tagLst>
</file>

<file path=ppt/tags/tag73.xml><?xml version="1.0" encoding="utf-8"?>
<p:tagLst xmlns:a="http://schemas.openxmlformats.org/drawingml/2006/main" xmlns:r="http://schemas.openxmlformats.org/officeDocument/2006/relationships" xmlns:p="http://schemas.openxmlformats.org/presentationml/2006/main">
  <p:tag name="NUM" val="4"/>
</p:tagLst>
</file>

<file path=ppt/tags/tag74.xml><?xml version="1.0" encoding="utf-8"?>
<p:tagLst xmlns:a="http://schemas.openxmlformats.org/drawingml/2006/main" xmlns:r="http://schemas.openxmlformats.org/officeDocument/2006/relationships" xmlns:p="http://schemas.openxmlformats.org/presentationml/2006/main">
  <p:tag name="NUM" val="4"/>
</p:tagLst>
</file>

<file path=ppt/tags/tag75.xml><?xml version="1.0" encoding="utf-8"?>
<p:tagLst xmlns:a="http://schemas.openxmlformats.org/drawingml/2006/main" xmlns:r="http://schemas.openxmlformats.org/officeDocument/2006/relationships" xmlns:p="http://schemas.openxmlformats.org/presentationml/2006/main">
  <p:tag name="NUM" val="1"/>
</p:tagLst>
</file>

<file path=ppt/tags/tag76.xml><?xml version="1.0" encoding="utf-8"?>
<p:tagLst xmlns:a="http://schemas.openxmlformats.org/drawingml/2006/main" xmlns:r="http://schemas.openxmlformats.org/officeDocument/2006/relationships" xmlns:p="http://schemas.openxmlformats.org/presentationml/2006/main">
  <p:tag name="NUM" val="2"/>
</p:tagLst>
</file>

<file path=ppt/tags/tag77.xml><?xml version="1.0" encoding="utf-8"?>
<p:tagLst xmlns:a="http://schemas.openxmlformats.org/drawingml/2006/main" xmlns:r="http://schemas.openxmlformats.org/officeDocument/2006/relationships" xmlns:p="http://schemas.openxmlformats.org/presentationml/2006/main">
  <p:tag name="NUM" val="3"/>
</p:tagLst>
</file>

<file path=ppt/tags/tag78.xml><?xml version="1.0" encoding="utf-8"?>
<p:tagLst xmlns:a="http://schemas.openxmlformats.org/drawingml/2006/main" xmlns:r="http://schemas.openxmlformats.org/officeDocument/2006/relationships" xmlns:p="http://schemas.openxmlformats.org/presentationml/2006/main">
  <p:tag name="NUM" val="4"/>
</p:tagLst>
</file>

<file path=ppt/tags/tag79.xml><?xml version="1.0" encoding="utf-8"?>
<p:tagLst xmlns:a="http://schemas.openxmlformats.org/drawingml/2006/main" xmlns:r="http://schemas.openxmlformats.org/officeDocument/2006/relationships" xmlns:p="http://schemas.openxmlformats.org/presentationml/2006/main">
  <p:tag name="NUM" val="5"/>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0.xml><?xml version="1.0" encoding="utf-8"?>
<p:tagLst xmlns:a="http://schemas.openxmlformats.org/drawingml/2006/main" xmlns:r="http://schemas.openxmlformats.org/officeDocument/2006/relationships" xmlns:p="http://schemas.openxmlformats.org/presentationml/2006/main">
  <p:tag name="NUM" val="4"/>
</p:tagLst>
</file>

<file path=ppt/tags/tag81.xml><?xml version="1.0" encoding="utf-8"?>
<p:tagLst xmlns:a="http://schemas.openxmlformats.org/drawingml/2006/main" xmlns:r="http://schemas.openxmlformats.org/officeDocument/2006/relationships" xmlns:p="http://schemas.openxmlformats.org/presentationml/2006/main">
  <p:tag name="NUM" val="1"/>
</p:tagLst>
</file>

<file path=ppt/tags/tag82.xml><?xml version="1.0" encoding="utf-8"?>
<p:tagLst xmlns:a="http://schemas.openxmlformats.org/drawingml/2006/main" xmlns:r="http://schemas.openxmlformats.org/officeDocument/2006/relationships" xmlns:p="http://schemas.openxmlformats.org/presentationml/2006/main">
  <p:tag name="NUM" val="2"/>
</p:tagLst>
</file>

<file path=ppt/tags/tag83.xml><?xml version="1.0" encoding="utf-8"?>
<p:tagLst xmlns:a="http://schemas.openxmlformats.org/drawingml/2006/main" xmlns:r="http://schemas.openxmlformats.org/officeDocument/2006/relationships" xmlns:p="http://schemas.openxmlformats.org/presentationml/2006/main">
  <p:tag name="NUM" val="3"/>
</p:tagLst>
</file>

<file path=ppt/tags/tag84.xml><?xml version="1.0" encoding="utf-8"?>
<p:tagLst xmlns:a="http://schemas.openxmlformats.org/drawingml/2006/main" xmlns:r="http://schemas.openxmlformats.org/officeDocument/2006/relationships" xmlns:p="http://schemas.openxmlformats.org/presentationml/2006/main">
  <p:tag name="NUM" val="4"/>
</p:tagLst>
</file>

<file path=ppt/tags/tag85.xml><?xml version="1.0" encoding="utf-8"?>
<p:tagLst xmlns:a="http://schemas.openxmlformats.org/drawingml/2006/main" xmlns:r="http://schemas.openxmlformats.org/officeDocument/2006/relationships" xmlns:p="http://schemas.openxmlformats.org/presentationml/2006/main">
  <p:tag name="NUM" val="4"/>
</p:tagLst>
</file>

<file path=ppt/tags/tag86.xml><?xml version="1.0" encoding="utf-8"?>
<p:tagLst xmlns:a="http://schemas.openxmlformats.org/drawingml/2006/main" xmlns:r="http://schemas.openxmlformats.org/officeDocument/2006/relationships" xmlns:p="http://schemas.openxmlformats.org/presentationml/2006/main">
  <p:tag name="NUM" val="1"/>
</p:tagLst>
</file>

<file path=ppt/tags/tag87.xml><?xml version="1.0" encoding="utf-8"?>
<p:tagLst xmlns:a="http://schemas.openxmlformats.org/drawingml/2006/main" xmlns:r="http://schemas.openxmlformats.org/officeDocument/2006/relationships" xmlns:p="http://schemas.openxmlformats.org/presentationml/2006/main">
  <p:tag name="NUM" val="2"/>
</p:tagLst>
</file>

<file path=ppt/tags/tag88.xml><?xml version="1.0" encoding="utf-8"?>
<p:tagLst xmlns:a="http://schemas.openxmlformats.org/drawingml/2006/main" xmlns:r="http://schemas.openxmlformats.org/officeDocument/2006/relationships" xmlns:p="http://schemas.openxmlformats.org/presentationml/2006/main">
  <p:tag name="NUM" val="3"/>
</p:tagLst>
</file>

<file path=ppt/tags/tag89.xml><?xml version="1.0" encoding="utf-8"?>
<p:tagLst xmlns:a="http://schemas.openxmlformats.org/drawingml/2006/main" xmlns:r="http://schemas.openxmlformats.org/officeDocument/2006/relationships" xmlns:p="http://schemas.openxmlformats.org/presentationml/2006/main">
  <p:tag name="NUM" val="4"/>
</p:tagLst>
</file>

<file path=ppt/tags/tag9.xml><?xml version="1.0" encoding="utf-8"?>
<p:tagLst xmlns:a="http://schemas.openxmlformats.org/drawingml/2006/main" xmlns:r="http://schemas.openxmlformats.org/officeDocument/2006/relationships" xmlns:p="http://schemas.openxmlformats.org/presentationml/2006/main">
  <p:tag name="NUM" val="1"/>
</p:tagLst>
</file>

<file path=ppt/tags/tag90.xml><?xml version="1.0" encoding="utf-8"?>
<p:tagLst xmlns:a="http://schemas.openxmlformats.org/drawingml/2006/main" xmlns:r="http://schemas.openxmlformats.org/officeDocument/2006/relationships" xmlns:p="http://schemas.openxmlformats.org/presentationml/2006/main">
  <p:tag name="NUM" val="4"/>
</p:tagLst>
</file>

<file path=ppt/tags/tag9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2.xml><?xml version="1.0" encoding="utf-8"?>
<p:tagLst xmlns:a="http://schemas.openxmlformats.org/drawingml/2006/main" xmlns:r="http://schemas.openxmlformats.org/officeDocument/2006/relationships" xmlns:p="http://schemas.openxmlformats.org/presentationml/2006/main">
  <p:tag name="NUM" val="1"/>
</p:tagLst>
</file>

<file path=ppt/tags/tag9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4.xml><?xml version="1.0" encoding="utf-8"?>
<p:tagLst xmlns:a="http://schemas.openxmlformats.org/drawingml/2006/main" xmlns:r="http://schemas.openxmlformats.org/officeDocument/2006/relationships" xmlns:p="http://schemas.openxmlformats.org/presentationml/2006/main">
  <p:tag name="NUM" val="1"/>
</p:tagLst>
</file>

<file path=ppt/tags/tag95.xml><?xml version="1.0" encoding="utf-8"?>
<p:tagLst xmlns:a="http://schemas.openxmlformats.org/drawingml/2006/main" xmlns:r="http://schemas.openxmlformats.org/officeDocument/2006/relationships" xmlns:p="http://schemas.openxmlformats.org/presentationml/2006/main">
  <p:tag name="NUM" val="2"/>
</p:tagLst>
</file>

<file path=ppt/tags/tag96.xml><?xml version="1.0" encoding="utf-8"?>
<p:tagLst xmlns:a="http://schemas.openxmlformats.org/drawingml/2006/main" xmlns:r="http://schemas.openxmlformats.org/officeDocument/2006/relationships" xmlns:p="http://schemas.openxmlformats.org/presentationml/2006/main">
  <p:tag name="NUM" val="3"/>
</p:tagLst>
</file>

<file path=ppt/tags/tag97.xml><?xml version="1.0" encoding="utf-8"?>
<p:tagLst xmlns:a="http://schemas.openxmlformats.org/drawingml/2006/main" xmlns:r="http://schemas.openxmlformats.org/officeDocument/2006/relationships" xmlns:p="http://schemas.openxmlformats.org/presentationml/2006/main">
  <p:tag name="NUM" val="4"/>
</p:tagLst>
</file>

<file path=ppt/tags/tag98.xml><?xml version="1.0" encoding="utf-8"?>
<p:tagLst xmlns:a="http://schemas.openxmlformats.org/drawingml/2006/main" xmlns:r="http://schemas.openxmlformats.org/officeDocument/2006/relationships" xmlns:p="http://schemas.openxmlformats.org/presentationml/2006/main">
  <p:tag name="NUM" val="5"/>
</p:tagLst>
</file>

<file path=ppt/tags/tag99.xml><?xml version="1.0" encoding="utf-8"?>
<p:tagLst xmlns:a="http://schemas.openxmlformats.org/drawingml/2006/main" xmlns:r="http://schemas.openxmlformats.org/officeDocument/2006/relationships" xmlns:p="http://schemas.openxmlformats.org/presentationml/2006/main">
  <p:tag name="NUM" val="4"/>
</p:tagLst>
</file>

<file path=ppt/theme/theme1.xml><?xml version="1.0" encoding="utf-8"?>
<a:theme xmlns:a="http://schemas.openxmlformats.org/drawingml/2006/main" name="Office Theme">
  <a:themeElements>
    <a:clrScheme name="Custom 20">
      <a:dk1>
        <a:srgbClr val="424242"/>
      </a:dk1>
      <a:lt1>
        <a:srgbClr val="FFFFFF"/>
      </a:lt1>
      <a:dk2>
        <a:srgbClr val="44546A"/>
      </a:dk2>
      <a:lt2>
        <a:srgbClr val="E7E6E6"/>
      </a:lt2>
      <a:accent1>
        <a:srgbClr val="0087BC"/>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2EB33F0B292F044865AC5360FB5C193" ma:contentTypeVersion="13" ma:contentTypeDescription="Create a new document." ma:contentTypeScope="" ma:versionID="6da1ab3fdc7949a51a2bbbfd6a8e6a85">
  <xsd:schema xmlns:xsd="http://www.w3.org/2001/XMLSchema" xmlns:xs="http://www.w3.org/2001/XMLSchema" xmlns:p="http://schemas.microsoft.com/office/2006/metadata/properties" xmlns:ns3="0b20a213-df17-4e56-abb9-25e675dfe243" xmlns:ns4="50abfce2-7de5-4274-91db-6f247c946576" targetNamespace="http://schemas.microsoft.com/office/2006/metadata/properties" ma:root="true" ma:fieldsID="b285354fe15bfe8dace5d868a6344c63" ns3:_="" ns4:_="">
    <xsd:import namespace="0b20a213-df17-4e56-abb9-25e675dfe243"/>
    <xsd:import namespace="50abfce2-7de5-4274-91db-6f247c946576"/>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Location" minOccurs="0"/>
                <xsd:element ref="ns3:MediaServiceGenerationTime" minOccurs="0"/>
                <xsd:element ref="ns3:MediaServiceEventHashCode" minOccurs="0"/>
                <xsd:element ref="ns4:SharedWithUsers" minOccurs="0"/>
                <xsd:element ref="ns4:SharedWithDetails" minOccurs="0"/>
                <xsd:element ref="ns4:SharingHintHash" minOccurs="0"/>
                <xsd:element ref="ns3:MediaServiceOCR"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b20a213-df17-4e56-abb9-25e675dfe24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Location" ma:index="12" nillable="true" ma:displayName="Location" ma:internalName="MediaServiceLocatio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0abfce2-7de5-4274-91db-6f247c946576"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SharingHintHash" ma:index="17"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BBF40129-2C30-4D2D-B79B-987493D61A7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b20a213-df17-4e56-abb9-25e675dfe243"/>
    <ds:schemaRef ds:uri="50abfce2-7de5-4274-91db-6f247c94657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C3A3E98-2A6D-46CF-98C4-9732327089FF}">
  <ds:schemaRefs>
    <ds:schemaRef ds:uri="http://schemas.microsoft.com/sharepoint/v3/contenttype/forms"/>
  </ds:schemaRefs>
</ds:datastoreItem>
</file>

<file path=customXml/itemProps3.xml><?xml version="1.0" encoding="utf-8"?>
<ds:datastoreItem xmlns:ds="http://schemas.openxmlformats.org/officeDocument/2006/customXml" ds:itemID="{90DAB0D1-A793-44D8-981C-5859019E08FB}">
  <ds:schemaRefs>
    <ds:schemaRef ds:uri="http://schemas.openxmlformats.org/package/2006/metadata/core-properties"/>
    <ds:schemaRef ds:uri="http://schemas.microsoft.com/office/infopath/2007/PartnerControls"/>
    <ds:schemaRef ds:uri="http://schemas.microsoft.com/office/2006/documentManagement/types"/>
    <ds:schemaRef ds:uri="http://purl.org/dc/elements/1.1/"/>
    <ds:schemaRef ds:uri="http://schemas.microsoft.com/office/2006/metadata/properties"/>
    <ds:schemaRef ds:uri="50abfce2-7de5-4274-91db-6f247c946576"/>
    <ds:schemaRef ds:uri="0b20a213-df17-4e56-abb9-25e675dfe243"/>
    <ds:schemaRef ds:uri="http://purl.org/dc/term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2422</TotalTime>
  <Words>3198</Words>
  <Application>Microsoft Office PowerPoint</Application>
  <PresentationFormat>Widescreen</PresentationFormat>
  <Paragraphs>224</Paragraphs>
  <Slides>28</Slides>
  <Notes>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28</vt:i4>
      </vt:variant>
    </vt:vector>
  </HeadingPairs>
  <TitlesOfParts>
    <vt:vector size="32" baseType="lpstr">
      <vt:lpstr>Arial</vt:lpstr>
      <vt:lpstr>Calibri</vt:lpstr>
      <vt:lpstr>Wingdings</vt:lpstr>
      <vt:lpstr>Office Theme</vt:lpstr>
      <vt:lpstr>10</vt:lpstr>
      <vt:lpstr>Clause de non-responsabilité</vt:lpstr>
      <vt:lpstr>Objectifs d’apprentissage</vt:lpstr>
      <vt:lpstr>Assurance de la qualité (AQ)</vt:lpstr>
      <vt:lpstr>Déploiement de l’AQ</vt:lpstr>
      <vt:lpstr>Contrôle de la qualité (CQ) (1)</vt:lpstr>
      <vt:lpstr>Contrôle de la qualité (CQ) (2)</vt:lpstr>
      <vt:lpstr>Contrôle de la qualité (CQ) (3)</vt:lpstr>
      <vt:lpstr>Contrôle de nouveaux lots</vt:lpstr>
      <vt:lpstr>Démonstration et évaluations des compétences/contrôle de la bonne exécution</vt:lpstr>
      <vt:lpstr>Préparer les matériels de CQ pour la démonstration et l’évaluation des compétences</vt:lpstr>
      <vt:lpstr>Évaluation externe de la qualité</vt:lpstr>
      <vt:lpstr>Évaluation externe de la qualité (EEQ)</vt:lpstr>
      <vt:lpstr>Les visites de supervision (1)</vt:lpstr>
      <vt:lpstr>Les visites de supervision (2)</vt:lpstr>
      <vt:lpstr>Le test d’aptitude (1)</vt:lpstr>
      <vt:lpstr>Le test d’aptitude (2)</vt:lpstr>
      <vt:lpstr>Le test d’aptitude (3)</vt:lpstr>
      <vt:lpstr>La contre-expertise</vt:lpstr>
      <vt:lpstr>Prendre des mesures</vt:lpstr>
      <vt:lpstr>La surveillance postcommercialisation</vt:lpstr>
      <vt:lpstr>La surveillance postcommercialisation *</vt:lpstr>
      <vt:lpstr>Conseils aux utilisateurs de TDR-Ag du SARS-CoV-2 </vt:lpstr>
      <vt:lpstr>Formulaire d’enregistrement des observations des utilisateurs sur les DIV </vt:lpstr>
      <vt:lpstr>PowerPoint Presentation</vt:lpstr>
      <vt:lpstr>PowerPoint Presentation</vt:lpstr>
      <vt:lpstr>PowerPoint Presentation</vt:lpstr>
      <vt:lpstr>Des questions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ROSS PAPA</dc:creator>
  <cp:lastModifiedBy>natacha milhano</cp:lastModifiedBy>
  <cp:revision>42</cp:revision>
  <dcterms:created xsi:type="dcterms:W3CDTF">2020-10-08T10:02:18Z</dcterms:created>
  <dcterms:modified xsi:type="dcterms:W3CDTF">2022-10-04T10:10:23Z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0x01010032EB33F0B292F044865AC5360FB5C193</vt:lpwstr>
  </property>
</Properties>
</file>